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7" r:id="rId2"/>
    <p:sldId id="348" r:id="rId3"/>
    <p:sldId id="258" r:id="rId4"/>
    <p:sldId id="259" r:id="rId5"/>
    <p:sldId id="260" r:id="rId6"/>
    <p:sldId id="340" r:id="rId7"/>
    <p:sldId id="370" r:id="rId8"/>
    <p:sldId id="345" r:id="rId9"/>
    <p:sldId id="262" r:id="rId10"/>
    <p:sldId id="346" r:id="rId11"/>
    <p:sldId id="288" r:id="rId12"/>
    <p:sldId id="354" r:id="rId13"/>
    <p:sldId id="355" r:id="rId14"/>
    <p:sldId id="290" r:id="rId15"/>
    <p:sldId id="356" r:id="rId16"/>
    <p:sldId id="333" r:id="rId17"/>
    <p:sldId id="349" r:id="rId18"/>
    <p:sldId id="350" r:id="rId19"/>
    <p:sldId id="378" r:id="rId20"/>
    <p:sldId id="352" r:id="rId21"/>
    <p:sldId id="353" r:id="rId22"/>
    <p:sldId id="334" r:id="rId23"/>
    <p:sldId id="267" r:id="rId24"/>
    <p:sldId id="268" r:id="rId25"/>
    <p:sldId id="276" r:id="rId26"/>
    <p:sldId id="277" r:id="rId27"/>
    <p:sldId id="359" r:id="rId28"/>
    <p:sldId id="358" r:id="rId29"/>
    <p:sldId id="360" r:id="rId30"/>
    <p:sldId id="343" r:id="rId31"/>
    <p:sldId id="344" r:id="rId32"/>
    <p:sldId id="342" r:id="rId33"/>
    <p:sldId id="357" r:id="rId34"/>
    <p:sldId id="366" r:id="rId35"/>
    <p:sldId id="361" r:id="rId36"/>
    <p:sldId id="367" r:id="rId37"/>
    <p:sldId id="368" r:id="rId38"/>
    <p:sldId id="369" r:id="rId39"/>
    <p:sldId id="296" r:id="rId40"/>
    <p:sldId id="362" r:id="rId41"/>
    <p:sldId id="323" r:id="rId42"/>
    <p:sldId id="363" r:id="rId43"/>
    <p:sldId id="301" r:id="rId44"/>
    <p:sldId id="339" r:id="rId45"/>
    <p:sldId id="302" r:id="rId46"/>
    <p:sldId id="365" r:id="rId47"/>
    <p:sldId id="307" r:id="rId48"/>
    <p:sldId id="304" r:id="rId49"/>
    <p:sldId id="371" r:id="rId50"/>
    <p:sldId id="373" r:id="rId51"/>
    <p:sldId id="374" r:id="rId52"/>
    <p:sldId id="375" r:id="rId53"/>
    <p:sldId id="376" r:id="rId54"/>
    <p:sldId id="377" r:id="rId55"/>
    <p:sldId id="372" r:id="rId56"/>
    <p:sldId id="312" r:id="rId57"/>
    <p:sldId id="311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10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9" d="100"/>
        <a:sy n="39" d="100"/>
      </p:scale>
      <p:origin x="0" y="-1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8.emf"/><Relationship Id="rId7" Type="http://schemas.openxmlformats.org/officeDocument/2006/relationships/image" Target="../media/image36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29.emf"/><Relationship Id="rId9" Type="http://schemas.openxmlformats.org/officeDocument/2006/relationships/image" Target="../media/image3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62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-2 127 25 0,'0'2'12'0,"3"-2"-6"0,-3 3 12 16,0-3-14-16,0 0 1 15,0 0 2-15,0 0 0 16,0 1-8-16,0 2 0 16,0 0 7-16,0-3 0 15,0 0-1-15,0 1 0 16,0-1-1-16,0 2 0 16,0-2 0-16,2 5 0 15,0-5-1-15,-2 0 0 16,5 0-1-16,-3 1 0 0,1-2 0 15,-3 1 0-15,5 0 0 16,-2 4 0-16,2-4 0 16,-3 3 0-16,3-3 0 15,0 1 0-15,0 2 0 16,0-3 1-16,0 2-2 16,2-2 0-16,0 2 0 15,2 1 1-15,-2-6-1 16,2 3 1-16,-1 0-1 15,2 0 1-15,2 0-1 16,1 0 0-16,2-2-1 16,2 2 1-16,3-5-1 15,-3 5 1-15,4-4-1 16,-2 0 0-16,1 4 0 16,0 0 1-16,0-2-1 15,2-1 1-15,1 0-1 0,2 0 0 16,0 0 0-16,2 3 1 15,3-1-1-15,2-2 0 16,0-2 0-16,5 5 0 16,-7-2 0-16,0 0 0 15,2-2 0-15,1 4 1 16,2-2-1-16,-1 2 0 16,2-5 0-16,-3 3 1 15,8-3-1-15,7 1 0 16,-9 0 0-16,-2-1 0 0,3 0 0 15,2 4 0-15,-2-4 0 16,-1 3 0-16,6 2 0 16,3-2 0-16,2 2 0 15,-6-3 0-15,-1 1 0 16,1 2 0-16,1 0 0 16,-3-1 0-16,6-3 0 15,4 3 0-15,-3-1-1 16,-2-1 1-16,1 1 0 15,-1 2 1-15,0-2-1 16,0 0 0-16,5 2 0 16,3 0 0-16,-5-3 0 15,0 2 0-15,-3 1 0 16,0-3 0-16,0 1 0 16,1-3 0-16,6 5 0 15,-4-4 0-15,-1 1 0 0,-4 3 0 16,-3-1 0-16,-1 1 1 15,-4-3-1-15,-2 3 0 16,-4-4 0-16,-1-1 0 16,-4 3 0-16,-4 0 0 15,-4 2 0-15,-3 0 1 16,-3-2-4-16,-2 0 1 16,-2 2-14-16,-3 0 1 15,-5-5-7-15,-5-4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82"/>
    </inkml:context>
    <inkml:brush xml:id="br0">
      <inkml:brushProperty name="width" value="0.14" units="cm"/>
      <inkml:brushProperty name="height" value="0.14" units="cm"/>
      <inkml:brushProperty name="fitToCurve" value="1"/>
    </inkml:brush>
  </inkml:definitions>
  <inkml:trace contextRef="#ctx0" brushRef="#br0">250 120 42 0,'0'-15'21'0,"-2"15"-22"16,2-6 21-16,-3 3-18 16,0-6 0-16,1 2 4 15,-2 0 1-15,-2 0-7 16,-1-1 0-16,-1-1 4 16,1 2 1-16,-3-3-2 15,3 0 1-15,-3-1-3 16,-1 5 1-16,-1 4-1 15,0 0 0-15,-1 6-1 16,1 0 1-16,-1 5-1 0,1 0 1 16,-3 6-1-16,0 1 0 15,1 4 0-15,1 0 0 16,-2 2 0-16,5 7 0 16,2-7-1-16,4 0 1 15,1 1 0-15,3-2 0 16,5-1-1-16,2-1 1 15,4-1 0-15,-2-1 0 16,4-7 0-16,2-1 0 0,0 0 0 16,2-4 0-16,2-4 0 15,-3 2 0-15,4-6 0 16,-1-3 1-16,-1-3-1 16,-3 0 0-16,-1-1 0 15,-3-1 1-15,-4-1 0 16,-1 3 0-16,-2-2-1 15,1 3 1-15,-2-3 0 16,-1-1 0-16,-2 3-1 16,3 3 1-16,-3-3-1 15,0 2 0-15,0 0 0 16,2-1 0-16,-2-1 0 16,0 9 0-16,0-4-1 15,0 4 1-15,-2 2 0 16,-1 0 1-16,1-2-1 15,2 2 0-15,-3 0 0 16,0 0 0-16,3-2 1 16,0 7 0-16,0-4 0 0,0 3 0 15,0-1 0-15,0 3 0 16,0-1-1-16,0 0 1 16,3 1-1-16,2 3 0 15,0 3-1-15,0 4 1 16,7 4 0-16,1 4 0 15,1 3-1-15,4 0 1 16,3 4 0-16,-7 6 0 0,0 2 0 16,-1-4 0-16,1 8 0 15,-8-6 0-15,2 8 0 16,-3-3 0-16,-5 3 0 16,0-5 1-16,-5-5-1 15,-6 3 1-15,-1-5 0 16,-7-6 1-16,-4-2-1 15,1-6 1-15,-6-3-1 16,1-4 1-16,-1-7-1 16,2-3 1-16,-2-4-1 15,8-4 0-15,3-8 0 16,4-3 1-16,6-5-1 16,5-9 1-16,2 3-1 15,7-7 1-15,5 2-1 16,6-1 1-16,2 2-1 15,5-2 0-15,-1 1 0 16,6 3 0-16,-3 2 0 0,1-1 0 16,2-2 0-16,-6 7 0 15,0 0 0-15,-3-1 1 16,2-1-1-16,-4 4 0 16,1 5 2-16,1-3 0 15,-5 4-1-15,2 6 1 16,-3-2-1-16,3 4 0 15,-6 0 0-15,0-1 1 16,-2 5-3-16,-3-3 1 16,-2 4-3-16,-2-6 1 15,-3 7-8-15,-5-3 0 0,-5 3-15 16,-5 0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83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-15031-9250 26 0,'-3'0'13'0,"3"0"-7"15,0 0 10-15,0 0-14 16,0 0 1-16,0-5 2 15,3 2 0-15,-3 3-6 16,0 0 0-16,0 0 4 16,0 1 1-16,0 4-2 15,0-2 1-15,0 4-2 16,0 2 1-16,0 5-1 16,0-3 0-16,2 0-1 0,0 0 0 15,3 0 0-15,0-5 1 16,3 4-1-16,-1-4 0 15,0-2 0-15,3-6 0 16,-2 0 1-16,2-7 0 16,-3 2 1-16,1-4 0 15,-3 1 0-15,0-1 0 16,-2-1 0-16,-3 1 0 31,-6-2 0-31,-1 1 0 0,-1 4-1 16,-1 1 0-16,-1 3 0 15,-1 2 0-15,2 2-1 16,-1 2 1-16,2 2-1 16,1 3 0-16,0-2 0 15,2 3 0-15,-1 1-1 16,1 4 1-16,3 1 0 16,2-1 0-16,0-2 0 15,2-2 0-15,3-3 0 16,3-1 0-16,2-3 0 15,-1-4 0-15,2 2 0 16,1-5 0-16,-2 0 0 16,0 2 0-16,0-4 0 15,-3-2 1-15,-1 1-1 16,-6-2 1-16,-3 3-1 16,-3 1 1-16,-1-1-1 0,0 5 0 15,-3 0 0-15,0 2 0 16,3 0-1-16,-3 0 1 15,2 2-3-15,3 3 1 16,0 1-7-16,3 3 1 16,2 0-6-16,5-9 0 15</inkml:trace>
  <inkml:trace contextRef="#ctx0" brushRef="#br0" timeOffset="1">-15009-9204 17 0,'-3'-3'8'0,"0"-5"-1"0,3 8 8 16,0 0-14-16,0 0 1 15,0 0 2-15,0 0 1 0,0-3-5 16,0 3 0-16,0 0 3 16,0 0 1-16,0 0-1 15,0 0 0-15,0 3-1 16,0-3 0-16,0 0-1 16,0 2 1-16,0-2 0 15,0 0 0-15,0 0-1 16,0 0 1-16,0 0-1 15,0-2 1-15,0 2-1 16,0 0 1-16,0 2-1 16,0-2 0-16,0 0 0 15,0 0 0-15,0 0-1 16,0 0 1-16,0 5-1 16,0-5 1-16,0 1-1 15,0-1 0-15,0 0 0 16,0 0 1-16,0 0-1 0,0 0 1 15,0 0-1-15,0 0 1 16,0 0-1-16,0 0 1 16,0 0-1-16,3-1 0 15,-3 1 0-15,0 0 0 16,0 0 0-16,0 0 0 16,0 0 0-16,0 0 1 15,0 0 0-15,0-5 0 16,0 5-1-16,0 0 1 15,0 0-1-15,0 0 0 16,0 0 0-16,0 0 0 16,3 0 0-16,-3 0 0 0,2-5-2 15,-2 5 0-15,0 0-4 16,0 0 0-16,3 0-7 16,-1 5 0-16</inkml:trace>
  <inkml:trace contextRef="#ctx0" brushRef="#br0" timeOffset="2">-14213-9873 34 0,'2'-11'17'0,"5"-2"-16"0,-7 13 24 16,5-2-23-16,-2-1 0 16,-1 8 2-16,1-3 0 15,-3 7-5-15,-3 6 0 16,-2 5 3-16,-3 2 1 15,-1 5-2-15,-4 8 1 0,-1 2-1 16,-4 3 0-16,1 4 1 16,-1-4 0-16,1-2-1 15,3-5 1-15,1-4 0 16,2-3 0-16,5-2-1 16,0-6 0-16,9 0 0 15,2-5 0-15,2-6 0 16,3-6 0-16,2 2-2 15,3-6 1-15,0 2-4 16,0-6 0-16,-2 3-8 16,-1-1 0-16,-2 1-2 15,-1-1 0-15</inkml:trace>
  <inkml:trace contextRef="#ctx0" brushRef="#br0" timeOffset="3">-13391-9190 24 0,'-2'-3'12'0,"-1"3"-5"0,3 0 12 15,0 0-17-15,0 0 1 16,0 0 1-16,0 0 1 15,0 3-6-15,0-2 1 0,0 2 2 16,0 1 1-16,0 4-1 16,0 2 0-16,0 1-2 15,0-5 1-15,3 3-1 16,-1-3 1-16,0 1 0 16,3-4 0-16,1-3 0 15,-1-3 0-15,0-1 1 16,0-3 0-16,-3-4 0 15,-2-1 1-15,0-3-1 16,0 5 0-16,-2-1-1 16,-1 5 1-16,-2-1-2 15,1 2 1-15,-5 0-1 16,4 4 1-16,1 1-1 16,-1 0 0-16,0 1 0 15,3-1 1-15,-1 10-1 16,-2-6 0-16,2 3-1 15,1 0 1-15,-1 1 0 0,3 0 0 16,3-1-1-16,2-2 1 16,0-5 0-16,3 0 0 15,-1 0 0-15,0-7 0 16,1 1 0-16,-1-5 1 16,-2 2-1-16,0 0 1 15,-3 0 0-15,-2 0 1 16,-2 3-1-16,-3-1 0 15,0 3 0-15,-2 1 1 16,-1 6-2-16,-2-1 1 0,3 0-1 16,-1 0 1-16,1 3-1 15,2-1 0-15,0 2-1 16,3 1 1-16,2 3-7 16,2-4 0-16,5 0-8 15,3-3 0-15</inkml:trace>
  <inkml:trace contextRef="#ctx0" brushRef="#br0" timeOffset="4">-14444-9690 42 0,'-3'0'21'0,"15"-2"-23"16,-4 2 40-16,2 0-33 15,7 0 0-15,5 0 2 16,2 0 1-16,4 0-11 15,4-2 1-15,4-1 5 16,-4 3 1-16,-2 0-6 16,-3 0 0-16,-4 3-14 15,-8 1 1-15</inkml:trace>
  <inkml:trace contextRef="#ctx0" brushRef="#br0" timeOffset="5">-16531-10215 24 0,'3'4'12'0,"-3"11"-7"16,2-12 12-16,-2 1-14 15,0 3 0-15,3 2 2 16,-1 0 0-16,3 4-7 0,2 3 1 15,1 2 4-15,0 1 0 16,-1 3 0-16,0 0 0 16,1 5-1-16,2-1 1 15,-3-2 0-15,0 1 1 16,-1-1 0-16,-1-2 1 16,0-5-2-16,-1 1 1 15,-1 0-1-15,-1-2 1 16,-2-3-2-16,0-2 1 15,0-3-1-15,0 1 0 16,0-3-1-16,0 4 1 0,0-8-1 16,0 3 1-16,0-5-1 15,0 1 0-15,0-1-1 16,0 0 1-16,0 0-1 16,0 0 0-16,0-3 0 15,3-2 0-15,-1-6-1 16,4 4 1-16,-1-1 0 15,2-3 0-15,2-1 0 16,2 4 0-16,-1-3 0 16,2-6 1-16,1 1-1 15,-2-2 0-15,5 0 1 16,1-2 1-16,-2 0-1 16,0 0 1-16,0-1-1 15,0 0 1-15,0 4-1 16,2-1 0-16,0 3-1 15,1 0 1-15,-1 5-1 16,-2 4 0-16,0-5 0 0,0 5 1 16,-3 1-1-16,-1-2 0 15,-4 3 0-15,0 2 1 16,-2-5-1-16,1 4 1 16,-6 0 0-16,0 3 0 15,-3-3-1-15,0 3 1 16,-2 3-2-16,-2-2 0 15,-3-1-7-15,0 0 0 16,0 2-11-16,3-2 0 16</inkml:trace>
  <inkml:trace contextRef="#ctx0" brushRef="#br0" timeOffset="6">-15688-10498 22 0,'-5'0'11'0,"0"9"-6"16,3-4 12-16,0 1-15 16,-4 3 1-16,1 4 2 15,0 3 1-15,0 3-7 16,1 8 0-16,1-1 4 16,1 3 1-16,2 2-1 15,0 0 0-15,5-2-1 16,2-3 0-16,2-4 0 15,4-6 0-15,-1-5 1 16,1-1 1-16,4-3-1 0,3-7 1 16,3-8-1-16,-1-3 0 15,0-4 0-15,-2-12 1 16,1-2-3-16,-5 4 1 16,-5-1-1-16,-2 2 1 15,-1 5-1-15,-1 1 0 16,-4 4-1-16,0 1 1 15,-1 2-1-15,-2 1 1 16,0 7-1-16,0 3 0 16,0 2 0-16,3-1 0 15,-3 9 0-15,2 5 0 0,3 3 0 16,0 5 1-16,5 3-1 16,-1-2 1-16,1 1 0 15,6-1 0-15,-2-3 0 16,4-1 1-16,-1-4 0 15,0-3 0-15,-1-2-1 16,-4-4 1-16,-2-2-5 16,-2-2 1-16,-3 0-15 15,-5-3 0-15</inkml:trace>
  <inkml:trace contextRef="#ctx0" brushRef="#br0" timeOffset="7">-15700-10651 35 0,'0'5'17'0,"7"5"-2"16,-2-11 11-16,0 1-19 15,3-6 0-15,1 9 3 16,6 0 1-16,5-2-13 16,5 4 0-16,0 1 9 15,3-10 1-15,-1 11-4 16,0-5 1-16,-2 0-2 15,2 1 1-15,-2-3-2 16,-3 0 0-16,-1 0 0 16,-2 2 0-16,-4-2-1 0,-3 0 0 15,-1-2-2-15,-2 2 0 16,-4-5-10-16,-2 3 0 16,-6 4-10-16,-2-7 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91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-20782-6199 29 0,'-3'-5'14'0,"3"-1"-6"16,0 6 14-16,0 0-19 16,0 0 1-16,3-5 1 15,-3 5 0-15,0 0-7 16,2 3 1-16,0 5 5 15,4 2 1-15,-1 0-3 16,2 4 1-16,1 6-1 16,-1 4 1-16,3 2-1 15,3 4 1-15,-1-6-2 16,1 4 1-16,-1 1-1 0,0-1 0 16,-2-5 0-16,0-4 1 15,0 2 0-15,-2-1 0 16,-1-2-1-16,0-1 1 15,-2-1-1-15,1-3 0 16,-1-2 0-16,-1 0 0 16,-1 0 0-16,-1-5 0 15,1 2-1-15,-3-7 1 16,2-1 0-16,-2 0 0 16,0-4-1-16,3-3 1 0,-1-4-1 15,-2 1 1-15,3-1-1 16,2-3 0-16,2-6 0 15,1 0 0-15,-1-1 0 16,1 0 0-16,1-4 0 16,1 4 0-16,1 1-1 15,-2-1 1-15,1 0 0 16,0 3 0-16,-2 6 0 16,-1 3 0-16,1-1-1 15,-1 3 1-15,0 3 0 16,1 2 0-16,-3 4-1 15,0-4 1-15,0 4 0 16,0 4 0-16,0 1 0 16,2 4 0-16,-1 2 0 15,-2 5 0-15,1 0 0 16,0 2 0-16,0-2 0 16,0 1 0-16,0-1 0 0,0-2 0 15,0-1 0-15,0-1 0 16,-1-2 0-16,2 3 0 15,-1 0 0-15,0-3 0 16,0 2 0-16,-1 0 0 16,1-4 0-16,1 1 1 15,-1-1-1-15,-3-3 0 16,1-4 0-16,-1 3 0 16,0-3 0-16,3 1 1 15,-2-1-1-15,-1-3 0 0,4-3 0 16,-1-1 1-16,-1-2 0 15,4-6 0-15,-1 0 0 16,1-6 1-16,-1-5 0 16,0-1 0-16,1-7 0 15,2 0 0-15,2-9-1 16,1 1 0-16,-1 1-1 16,3 2 1-16,-3 3-1 15,-4 5 1-15,2 3-1 16,-2 5 0-16,-4 2 0 15,4 6 0-15,-3-4 0 16,-2 9 0-16,-3 0-3 16,0 7 1-16,0-4-3 15,0 2 0-15,0-3-7 16,0 5 0-16,2-4-7 16,3-3 0-16</inkml:trace>
  <inkml:trace contextRef="#ctx0" brushRef="#br0" timeOffset="1">-19877-6272 34 0,'-3'11'17'0,"8"-4"-12"16,-5-7 21-16,3 0-20 16,1-3 0-16,1 3 3 0,3 0 1 15,0 0-12-15,1 0 1 16,9-4 8-16,-1-1 0 15,1 5-3-15,-2-2 0 16,5-2-1-16,-4 2 1 16,0 2-3-16,-1 0 1 15,-2 0-1-15,-1 2 0 16,-4-2 0-16,-1 4 0 16,-3-4-1-16,-2 5 1 15,-1-3-3-15,-2-2 1 16,0 2-6-16,-5-2 1 0,0 0-12 15,0 0 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93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-1229 1444 37 0,'0'-7'18'0,"0"3"-12"0,0 4 22 16,0 0-23-16,0 0 0 15,0-4 3-15,0 4 0 0,3-3-10 16,-3 3 1-16,0 0 7 16,0 0 0-16,0 0-2 15,0-4 1-15,0 4-2 16,0 0 1-16,0 0-1 16,0 0 0-16,4 0-1 15,2 2 0-15,0 0-1 16,3 1 0-16,-2-1 0 15,1 0 0-15,-2 2 0 16,2 1 0-16,2-1 0 16,1 0 0-16,1 1-1 15,0 0 1-15,0 2-1 16,1 1 0-16,-1 0 0 16,1 2 1-16,-1-2-1 15,-3 2 0-15,4-3 0 16,-1-1 1-16,1 3-1 0,-1-4 0 15,1 2 0-15,0 2 0 16,-1-3 0-16,0 1 1 16,-2-3-1-16,0 3 0 15,0-3 0-15,-2 2 0 16,-1-3 0-16,0 2 1 16,1-1-1-16,-1-4 0 15,-2 3 0-15,-3-3 1 16,1 1-1-16,-3-1 1 15,0 0-1-15,0 0 1 16,0 0-1-16,3-4 0 0,-3 4 0 16,0 0 0-16,0-4 0 15,0 4 0-15,0-2 0 16,0-3 0-16,0 1 0 16,0 1 0-16,-3 3 0 15,0 3 0-15,-1 0 0 16,-1-3 0-16,0 1 0 15,-6 6 0-15,4 1 0 16,-5 6 0-16,-1 1 0 16,-1 4 0-16,-4 2 0 15,1-1 0-15,2 0 0 16,0 0 0-16,0 0 0 16,-2 2 1-16,-1-7-1 15,0 1 0-15,4-5 0 16,1-1 1-16,1 0-1 0,0-4 0 15,2-1 0-15,1-1 0 16,3-2-1-16,1 2 0 16,3-1-5-16,-1-3 1 15,1 0-16-15,2 0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59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324 42 22 0,'3'-4'11'0,"5"-7"0"0,-8 11 11 16,1-7-18-16,2 3 1 15,0-3 6-15,-1 2 0 16,0 1-12-16,-2 4 1 15,0 2 10-15,-2-4 0 16,0 2-1-16,-4 0 0 0,5 2-2 16,-4-2 0-16,-1 2-2 15,1-2 1-15,-2 0-2 16,-1 3 1-16,1-3-1 16,-6 2 1-16,0-1-2 15,1 2 1-15,-6 0-2 16,2-2 1-16,-5 4-2 15,1 1 1-15,1-1-1 16,-2 2 0-16,1-1-1 16,4 1 0-16,-2 0 0 15,3 4 0-15,0-3-1 16,3 2 1-16,-1-4 0 16,2 3 0-16,4 0-1 15,0 2 1-15,2-2 0 0,3 2 0 16,-1-5-1-16,6 3 1 15,1-2 0-15,4-1 0 16,1-4-1-16,4 3 1 16,4-5 0-16,4 2 0 15,1-2 0-15,3 5 0 16,0-5 0-16,0 2 0 16,-2 2 0-16,-4 1 0 15,4-1 0-15,-3-1 0 16,-1 1 0-16,5 0 0 0,-7 3 0 15,1 2 0-15,-4 3 0 16,1-2 0-16,-3 3 0 16,1 1 1-16,-3-3-1 15,-3 0 0-15,-2-3 0 16,-2 2 1-16,-3 2 0 16,-3 2 0-16,-2-3 0 15,-4-4 1-15,-4 4 0 16,-4 0 1-16,-1 1 0 15,-1-3 0-15,-2-1-1 16,-6 0 1-16,-1-5-2 16,1 4 1-16,-3-3-1 15,3 3 0-15,1-3-1 16,4 0 0-16,2-1 0 16,5-1 0-16,0-2-1 15,3 0 1-15,0 0-3 16,1 2 0-16,4-2-10 15,1-2 1-15,-1 0-15 0,2 2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60"/>
    </inkml:context>
    <inkml:brush xml:id="br0">
      <inkml:brushProperty name="width" value="0.2" units="cm"/>
      <inkml:brushProperty name="height" value="0.2" units="cm"/>
      <inkml:brushProperty name="color" value="#7030A0"/>
      <inkml:brushProperty name="fitToCurve" value="1"/>
    </inkml:brush>
  </inkml:definitions>
  <inkml:trace contextRef="#ctx0" brushRef="#br0">2 1 44 0,'-3'5'22'0,"6"-2"-20"0,-3 0 22 15,0 2-21-15,2-1 1 16,-2 0 1-16,3 1 1 15,-1-3-7-15,1 0 0 16,2 0 5-16,2-2 1 31,8-2-2-31,0 0 1 16,3-3-2-16,-1 2 1 0,1-2-1 16,-1 0 0-16,5 3 0 15,1-1 1-15,0 3-2 16,-3 0 1-16,0 3-1 15,-6 2 1-15,2 2-1 16,-4-1 1-16,1 4-2 16,-6 1 1-16,0 3-1 15,-4 6 1-15,-3-2-1 16,0-1 1-16,-5 4-1 16,2 0 1-16,-1 6-1 15,-6-2 0-15,4-4 0 16,1 2 0-16,5-2-1 15,-2 4 1-15,2-5 0 16,2 0 0-16,1-2 0 16,5 0 0-16,4-2 0 15,-2-1 0-15,3-7 0 16,1 3 0-16,1-4 0 0,0 0 0 16,0-7 0-16,0 6 0 15,3-4-1-15,-3 1 1 16,0-3 0-16,0 4 1 15,-2-2-1-15,-1-2 0 16,0 0 0-16,-2 5 0 16,0-1 0-16,-3 2 1 15,1 1-1-15,-3 2 0 0,1 0 0 16,-5 0 1-16,-1 2-1 16,0 2 0-16,-1-1 0 15,-2 0 0-15,-2 3 0 16,-3 3 0-16,0 5 0 15,-1-5 1-15,-1 4-2 16,2-3 1-16,1 4 0 16,2-5 0-16,3 1 0 15,2-1 0-15,0-2 0 16,2-3 0-16,3 0 0 16,2 2 0-16,4-6-1 15,0-2 1-15,2 0 0 16,3-3 0-16,1-2 0 15,2-2 0-15,5 0 0 16,-2-2 0-16,2 2 0 16,-1 0 0-16,-3-3 0 15,-2 6 0-15,-3-1 0 16,-3-2 0-16,0 5 0 0,-2 2 1 16,-2-1-1-16,-1 2 0 15,-2 2 0-15,1 1 0 16,-5 2 0-16,2 0 0 15,-3 3 0-15,-3-3 0 16,2 5 0-16,-2-1 1 16,0 3-1-16,1 1 0 15,-6 1 0-15,3 1 0 16,0 0 0-16,1 1 0 0,-2 2 0 16,1-3 0-16,3-1-1 15,2-2 1-15,0-5 0 16,0 6 0-16,5-11 0 15,0 1 0-15,-1-4 0 16,4-1 0-16,2-1 0 16,1 0 0-16,3-5-1 15,3 0 1-15,1-5 0 16,2 0 0-16,0 4 0 16,1-2 0-16,-2-1 0 15,4 2 0-15,-1-1 0 16,1 1 1-16,-1 2-1 15,-7 0 0-15,0 2 0 16,0 1 1-16,-5 1-1 16,-3 5 0-16,1 2 0 15,-3 3 0-15,-2-6 0 16,-3 5 0-16,-3 0 0 16,1 2 0-16,-4 0 0 0,1 0 1 15,-2 0-1-15,0 3 0 16,-1 0 0-16,0-3 0 15,3 0 0-15,-1 0 0 16,3 3 0-16,0-2 0 16,3 2 0-16,0-4 0 15,3-3 0-15,0 2 0 16,3-2-1-16,2-3 1 16,-1-1 0-16,4-3 0 0,1-1 0 15,3 0 0-15,-1 0 0 16,2 0 0-16,-4-1 0 15,3-7 0-15,0 3 0 16,0 1 0-16,0-2 0 16,0 0 0-16,-3 3 0 15,1 3 0-15,0 0 0 16,-3 0 0-16,0 3 0 16,-3 1 1-16,-2 1-1 15,0 0 0-15,-3 1 0 16,1-2 0-16,-3 6 0 15,0 1 0-15,0-3 0 16,0 4 0-16,-3-2 0 16,3-2 1-16,-2 0-1 15,2 0 0-15,0 1-1 16,0-2 1-16,2-1 0 16,1 0 1-16,-1 0-1 0,1-1 1 15,0 2-1-15,-1-2 0 16,1-1 1-16,-1 0 0 15,1-1 0-15,-1-1 0 16,0 0-1-16,1-2 1 16,-1 2-1-16,-2 2 1 15,0-3-1-15,0 1 0 16,0 1-7-16,-2-2 1 16,-3 1-14-16,3-3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61"/>
    </inkml:context>
    <inkml:brush xml:id="br0">
      <inkml:brushProperty name="width" value="0.2" units="cm"/>
      <inkml:brushProperty name="height" value="0.2" units="cm"/>
      <inkml:brushProperty name="color" value="#7030A0"/>
      <inkml:brushProperty name="fitToCurve" value="1"/>
    </inkml:brush>
  </inkml:definitions>
  <inkml:trace contextRef="#ctx0" brushRef="#br0">499-2981 30 0,'2'0'15'0,"0"-3"-3"0,-2 3 15 15,0 3-25-15,3 3 1 0,-1 0 2 16,1 4 0-16,-1-2-6 16,4 3 1-16,-1 7 4 15,2-1 0-15,3-1-1 16,3 5 1-16,3 7-2 15,4-7 0-15,3 8-1 16,5 0 0-16,-6-3 0 16,0 3 0-16,3 6-1 15,0-4 0-15,0-1 0 16,0 4 0-16,-4-1 0 16,-1 0 1-16,-4-3 0 15,-7-4 0-15,-4 2-1 16,-2-5 1-16,-6 4 0 15,-2-5 0-15,-2-2-1 16,-3-5 0-16,-3-1 0 16,1-6 0-16,0-3-1 15,0-5 1-15,-1-6-1 0,3-4 1 16,3-5-1-16,2-8 0 16,5-3 1-16,3-2 0 15,1-3 0-15,6-6 1 16,2-1 0-16,6-1 1 15,2-4 0-15,-1-2 0 16,1 1 0-16,3 2 1 16,0 0-1-16,-2 4 1 15,2 3-1-15,-5 4 0 0,-2 5 0 16,-3 4 1-16,-3 4-2 16,-3 3 1-16,1 6-1 15,-5-2 1-15,-1 7-1 16,1-1 0-16,-3 1-1 15,-3 6 1-15,1-2-6 16,-6 2 1-16,0 3-12 16,-4-4 1-16,-1 2-5 15,-3-1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58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11 3 31 0,'-10'-3'15'0,"27"3"-5"0,-17 0 15 16,0 0-23-16,4 3 0 16,-4-3 2-16,0 0 1 15,3 0-5-15,0 3 1 16,-3-3 3-16,3 4 1 0,0-4-1 15,1 2 1-15,-1 4-1 16,-3-1 1-16,0 4-1 16,4-3 1-16,-1 3-1 15,1-1 0-15,-1 0-1 16,0 2 0-16,0-2 0 16,8 1 0-16,-5 0-2 15,4 2 1-15,3 1-2 16,0 0 1-16,7 2 0 15,0 4 0-15,0-4 0 16,0 0 0-16,-1 1 0 16,1-1 1-16,-2-2 0 15,1-1 0-15,0 4 0 16,1-1 1-16,1 1-2 16,-9 0 1-16,2-1-1 0,-4-2 1 15,-4 2-1 1,-3-4 1-16,1-5-2 0,-8-2 0 15,1 2-7-15,-6-2 0 16,2-6-15-16,-3-10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86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-1 254 20 0,'0'0'10'0,"6"-4"-3"16,-6 6 11-16,0-2-15 16,0 0 1-16,0 0 2 0,8-2 1 15,-5-4-9-15,-3 6 1 16,6-4 6-16,-2-1 0 16,-1 5-1-16,5-3 1 15,-6-2-2-15,5 3 1 16,1-1-1-16,-2 3 1 15,1-6-2-15,0 6 1 16,-1 0-2-16,2 0 1 16,1 0-1-16,2 0 1 15,-1-3-1-15,0 6 1 16,4-3-1-16,3 0 0 0,-4 0 0 16,1 0 0-16,-1 0 0 15,5 0 0-15,6 0-1 16,0 3 1-16,0-6 0 15,6 3 0-15,0-3-1 16,1 0 1-16,1 0 0 16,-6 0 0-16,2-1-1 15,-1 4 1-15,3-6-1 16,4 1 1-16,1-1-1 16,-1 3 1-16,4-6 0 15,1 4 0-15,3 8 0 16,3-6 1-16,-5 3-1 15,4-2 1-15,-6-2-1 16,-1 2 1-16,1-1-1 16,-1 1 0-16,0-5-1 15,1 7 1-15,0 0-1 0,-1 0 1 16,1 3-1-16,3-6 1 16,3 3-1-16,-3 0 1 15,2 0-1-15,2-2 0 16,-3-1 0-16,-5 1 1 15,0 2-1-15,0-4 1 16,5 4-1-16,-5 0 0 16,1 0 0-16,5 0 1 15,2 0-1-15,2 0 0 16,4 4 0-16,-2-8 0 0,-5 2 0 16,-3 2 0-16,0-3 0 15,6 1 0-15,1 2 0 16,-3-6 0-16,-2 3 0 15,12 0 0-15,-3 3 0 16,-1-3 0-16,0 0 0 16,-4 1 1-16,-2-1-2 15,2 3 1-15,0 0 0 16,2-2 0-16,-5-1 0 16,1 0 0-16,2 3 0 15,0-5 0-15,5 8 0 16,-1-6 0-16,-7 0 0 15,4 3 0-15,-7 0 0 16,3-6 1-16,0 6-1 16,0-3 0-16,-2 0 0 15,-2 3 1-15,8-2 0 16,0 2 0-16,-4 0 0 0,-3-5 0 16,0 2-1-16,-3-3 1 15,-8 6-1-15,0-2 1 16,-2-1-1-16,-4 0 1 15,-1 0-1-15,1 3 1 16,-3-3-1-16,-4-3 1 16,0 4-2-16,-7-7 1 15,0 4-7-15,-3 0 0 16,-3-4-13-16,-1-1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87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4 3 24 0,'-2'-3'12'0,"-2"8"-6"16,4-5 13-16,0 0-16 15,0 0 1-15,0 0 2 16,0 0 1-16,0 3-8 16,0-3 0-16,0 0 5 15,0 0 1-15,0 0-1 16,0 0 1-16,0 0-2 15,0 0 1-15,0 0-1 16,4-3 0-16,-4 3-1 16,2-2 1-16,-2 2-1 15,0 0 0-15,0 0-1 0,4 2 1 16,-4-2-1-16,7 3 1 16,-1-3-1-16,2 2 1 15,-1 0-1-15,-1-2 0 16,1 6 0-16,1-4 0 15,-2 1 0-15,4-1 0 16,0 1-1-16,0 0 1 16,7-1 0-16,-3-2 0 15,7 3 0-15,2-3 0 16,1 7 0-16,3-3 0 0,1 0 0 16,-4-2 0-16,-1-2 0 15,5-2 0-15,2 2-1 16,8-2 1-16,3 0 0 15,-1-4 0-15,1 6-1 16,10-2 1-16,7 2-1 16,1-6 1-16,-5 4-1 15,0-4 1-15,4 6-1 16,0-2 1-16,0 2-1 16,3 0 1-16,4 0-1 15,7 2 0-15,-15-2 0 16,2 3 0-16,-2 0 0 15,-2-3 0-15,3 5 0 16,-4-2 0-16,-3-1 0 16,0 0 1-16,10 2-1 15,-6 0 1-15,-1 2-1 0,-6-6 0 16,0 4 0-16,3-4 1 16,0 0-1-16,0 2 0 15,-3 1 0-15,0 0 1 16,3-1-1-16,3-2 0 15,-7 3 1-15,-2-3 0 16,-3-3 0-16,-5 3 0 16,-3 0-1-16,-3-2 1 15,-5-4 0-15,-1 4 0 16,-1 0-1-16,-4 0 1 16,-3-2-1-16,0 8 1 15,-7-8 0-15,-3 2 0 0,-3 2-4 16,-4-4 1-16,0 4-8 15,-4-6 0-15,0 4-11 16,1-4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63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-214-680 28 0,'-6'7'14'0,"6"20"-5"16,0-19 17-16,0 10-22 15,0 7 1-15,0 1 3 16,2 3 0-16,4 4-9 16,-1-2 0-16,2 0 6 15,0 0 1-15,-2 2-2 16,1-4 1-16,-1-1-3 16,-4-1 1-16,2-5-2 15,-3-4 1-15,0-5-5 16,0-3 0-16,0-3-13 15,-3-1 0-15</inkml:trace>
  <inkml:trace contextRef="#ctx0" brushRef="#br0" timeOffset="1">-155-326 27 0,'-3'-9'13'0,"3"3"5"0,-2 1-3 16,-1 1-11-16,-2-1 0 0,0 1 2 15,1 0 0-15,-4-1-6 16,0 3 0-16,-5 2 5 16,-1 0 0-16,-3 0-2 15,-6 5 0-15,1 5-1 16,-3 4 0-16,0 3-2 15,3 4 1-15,4-4-2 16,4 4 1-16,1-1 0 16,6-2 0-16,2-6 0 15,3 2 1-15,9-1-1 16,0 0 1-16,6-4 0 16,1-2 0-16,4 1-1 15,4-1 1-15,0-5-4 16,1 0 0-16,-3-6-6 15,-1-3 1-15,-1 1-7 16,0-7 0-16</inkml:trace>
  <inkml:trace contextRef="#ctx0" brushRef="#br0" timeOffset="2">-173-252 16 0,'5'-3'8'0,"0"-5"-3"0,-2 10 8 0,-3-2-11 16,0 2 1-16,2 0 1 15,-2 5 1-15,3-2-5 16,0 3 0-16,-1-1 5 16,0 2 0-16,0 0-1 15,1 2 0-15,0 0 0 16,-1 2 0-16,0 0-2 15,1-1 1-15,0 0-1 16,-1 2 0-16,1-3-1 16,-1-3 1-16,1-1 0 15,-1 0 0-15,-2-3 0 16,5-2 0-16,-5 1-1 16,0-3 1-16,0-5 0 15,0-4 0-15,-5 0-1 16,3-2 0-16,-3-2 0 15,0-2 0-15,-1 2 0 0,2-7 0 16,-2-2-1-16,0-1 1 16,-2 2-1-16,3-4 0 15,0 2 0-15,2 2 0 16,0 3 0-16,2 2 0 16,-2 2 0-16,3 4 0 15,0-1 0-15,0 2 0 16,0 2-1-16,0 0 1 15,0 3-10-15,-2 0 1 16,2 4-6-16,5-7 1 0</inkml:trace>
  <inkml:trace contextRef="#ctx0" brushRef="#br0" timeOffset="3">1241-1264 29 0,'-5'-4'14'0,"8"-5"-4"16,-3 14 15-16,0-8-23 16,0 3 1-16,-3 0 1 15,3 3 1-15,-2-8-5 16,0 10 0-16,-1-1 4 16,1-2 0-16,-1 5-1 15,1 1 0-15,-1 6-1 16,-2 1 1-16,2 3-2 15,1 4 1-15,2 7-2 16,0 2 1-16,5-3-2 16,0 2 1-16,3-4 0 15,-1 0 0-15,3-5 0 0,2-4 0 16,0-6 0-16,1-2 0 16,-1-4 0-16,6-8 0 15,-1-1 0-15,1-3 0 16,0-4 0-16,-2-4 0 15,2-8 0-15,-1-3 1 16,-2 4-1-16,0-2 1 16,-2-1 0-16,-4 1 1 15,2-2-1-15,-4 5 0 16,-2 1 0-16,-3 5 1 16,1 2-1-16,-3-1 0 0,0 1 0 15,0 2 0-15,-3 2-1 16,1 2 0-16,2 3 0 15,-2 7 1-15,-1-3-1 16,1 4 0-16,-1 0 0 16,3 1 0-16,0-1 0 15,0 3 0-15,3 3 0 16,-1 5 0-16,3-3 0 16,0 6 0-16,0-4 0 15,3 2 1-15,1 5-1 16,6 0 1-16,3 2 0 15,-1-5 0-15,0 0 1 16,1-5 1-16,-4-2-1 16,4 0 1-16,-6-6 0 15,4-2 0-15,-7 3 1 16,-2-4 0-16,-1 0-1 0,-1-2 0 16,-3 2-1-16,-2-2 1 15,-2-2-2-15,2 0 1 16,-2 0-1-16,-1-4 0 15,-3 5-6-15,2-1 1 16,-1-1-8-16,0 3 1 16,0 0-11-16,0-3 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88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2 24 17 0,'-3'-3'8'0,"6"3"6"0,-3 0-6 15,0 0-6-15,0 0 0 16,3 3 1-16,-3-3 1 16,0 0-4-16,0 0 1 15,0 0 3-15,4-3 0 16,4 0 0-16,-5 3 0 16,0-6-1-16,1 6 1 15,2-3-2-15,1 3 1 16,0-2-1-16,0 2 0 15,-1-3 0-15,2 0 1 0,2 3-1 16,0 0 0-16,0 0 0 16,0 0 0-16,0 0 0 15,4 3 0-15,0-3-1 16,3 0 0-16,0 3 0 16,4-1 0-16,2-2-1 15,5 0 1-15,-1 0-1 16,0-2 1-16,0 2 0 15,4 0 0-15,4-3-1 16,2 0 1-16,3 6 0 16,1-3 0-16,0 3-1 15,7-1 1-15,3 1-1 16,6-3 1-16,-6 3-1 16,1-3 1-16,-1 3-1 15,4-6 1-15,3 3 0 16,-4 0 0-16,11 0-1 0,0 3 1 15,0-3 0-15,-4 3 0 16,0 0-1-16,0-3 1 16,4 3-1-16,-7-1 0 15,0 2 0-15,4 1 0 16,-5 0 0-16,5-2 1 16,-7 0 0-16,-4 0 0 15,3 2-1-15,-3-2 1 16,3-3-1-16,-2 3 1 15,3 0 0-15,-1 0 1 16,4 0-1-16,-4-3 1 0,-2-3-1 16,-2 3 1-16,-2 3-1 15,0-3 1-15,-4-3-1 16,1 3 0-16,-5 3-1 16,-2-3 1-16,-4-3-1 15,3 3 1-15,1 3-1 16,-7-3 1-16,-1 0 0 15,1 0 0-15,3 0-1 16,-7 3 0-16,-6-3 0 16,0 0 1-16,-4 0-1 15,-4 0 1-15,-3-3-1 16,1 0 0-16,-2 3-1 16,-2-3 1-16,-7 3-5 15,4 3 0-15,-4 0-5 16,-4-9 1-16,1 6-10 15,-1 3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89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-813-72 17 0,'0'0'8'0,"0"0"-3"15,0 0 8-15,0 0-12 16,0 0 1-16,0 0 1 16,0 0 0-16,0 0-4 15,0 0 1-15,0 0 2 0,-3 0 1 16,-1 0-1-16,1 0 1 16,0 4-1-16,-1-2 0 15,0 6-1-15,1 0 1 16,0 6-1-16,0-7 0 15,3 5-1-15,0-4 1 16,0 3-1-16,0-2 0 16,0-1 0-16,3 2 1 15,0-1-1-15,4-6 0 0,-3-1 1 16,2 0 0-16,1-4-1 16,0 2 1-16,-4-8 0 15,1-4 1-15,0 2-1 16,-1 2 0-16,-3 0 0 15,0 2 0-15,0-5-1 16,-3 2 1-16,-1 2-1 16,0-4 1-16,1 5 0 15,-4 4 0-15,0-1-1 16,1 3 0-16,-2 0 0 16,2 8 1-16,0-2-1 15,-2 2 0-15,1 3 0 16,4-3 0-16,0 3 0 15,-1 0 0-15,4 0 0 16,4-4 0-16,-1 5 0 16,3-4 0-16,6 0 0 15,-3-3 0-15,5-5 0 16,0 0 0-16,0-2 0 0,-2-7 0 16,0-1 0-16,-3-4 0 15,2 4 0-15,-4-4 1 16,-4 0-1-16,0 2 1 15,-3 2-1-15,-3-4 1 16,0 6 0-16,-4 1 0 16,-4 1 0-16,-2 6 0 15,-1 0 1-15,0 2 0 16,1 4-1-16,-1 5 1 0,1 0-2 16,-2 4 0-16,6 3-2 15,-2-5 1-15,4 4-10 16,1-9 0-16,6 0-2 15,6-5 0-15</inkml:trace>
  <inkml:trace contextRef="#ctx0" brushRef="#br0" timeOffset="1">-2159 56 22 0,'-10'-11'11'0,"6"28"2"0,0-17 0 16,4 0-9-16,-2 5 0 16,-6 1 3-16,-5 2 0 15,-4 3-8-15,0-3 0 0,-4 6 8 16,-3 2 0-16,-3 3-2 15,-4 6 1-15,1-4-1 16,0-1 1-16,-2 2-2 16,2-4 0-16,0 2-2 15,-2-4 0-15,5 0-1 16,-4-2 0-16,7-3-1 16,4-3 0-16,3 0-6 15,7-2 1-15,4-4-11 16,6-2 0-16</inkml:trace>
  <inkml:trace contextRef="#ctx0" brushRef="#br0" timeOffset="2">-2841-185 25 0,'-3'-4'12'0,"6"2"4"15,-3 2-2-15,0 0-12 16,0 0 0-16,0 0 3 0,0 0 0 16,4-3-5-16,-2 3 0 15,6-3 5-15,-8 3 0 16,6 0-1-16,1 0 1 15,0 0-1-15,0 0 0 16,3 0-1-16,0 0 1 16,0 3-2-16,0 0 0 15,1-1 0-15,3 4 0 16,-1-1-1-16,4 1 1 16,-3-1-1-16,3 1 0 15,-3 0 0-15,6-1 0 16,-3 3 0-16,0 0 0 0,-4-2 0 15,1 2 0-15,7 0-1 16,-5 0 1-16,1 0-1 16,1 0 0-16,2 0 0 15,1 0 1-15,-1 3-1 16,1-5 0-16,-1 5 0 16,1 0 0-16,-1-1 0 15,-2-4 0-15,-2 2 0 16,1 0 0-1,13 4 0 1,-2-4 0-16,-5-4 0 16,2 2 0-16,-5-3 0 15,1 0 0-15,-4 0 0 16,-4 0 0-16,1-3 0 16,-4 2 1-16,0-2 0 15,-3 0 0-15,-3-2 0 16,0 2 0-16,-4 0 0 0,0 2 1 15,2 0-1-15,-2-2 0 16,0 0-1-16,0 0 0 16,0 0 0-16,0 0 0 15,0 0-2-15,-2 0 0 16,2 4-6-16,-4-2 1 16,4-2-11-16,-4 3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92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483 28 26 0,'0'-4'13'0,"-3"-1"-2"0,3 5 13 16,0-2-22-16,-3-1 1 16,0 0 1-16,-4 0 1 15,0 1-5-15,-3-2 1 16,-4 4 4-16,1-2 1 0,-5 2-2 15,2 0 1-15,-5 0-2 16,1 2 1-16,-4 4-2 16,-3 3 1-16,-4-2-3 15,7-1 1-15,-14 8-1 16,-2 4 0-16,6 4 0 16,4 4 0-16,2-2-1 15,5-2 1-15,2 2 0 16,6-2 0-16,6 0-1 15,5 2 1-15,4-5 0 16,4 3 0-16,9-3-1 16,7 0 1-16,4-8 0 15,3-6 0-15,8-5-1 16,-1-2 0-16,-4-9-5 16,2-8 1-16,-2-1-10 15,0-4 1-15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93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16-1 24 0,'-7'5'12'0,"-4"23"-4"15,11-26 6-15,0 7-10 16,0 4 1-16,0 11 3 16,3 4 0-16,1 13-9 15,0 5 1-15,-1 4 7 16,-3 6 0-16,0 0-2 16,0 3 1-16,0-7-2 15,0 6 0-15,4-4-2 16,-1 0 1-16,0-4-1 0,1-7 1 15,-1-4-2-15,1-6 1 16,-4-9-1-16,0-3 0 16,0-4-5-16,0-6 0 15,0-6-12-15,7-1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94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6790-144 24 0,'-3'6'12'0,"-7"-12"-4"0,7 6 5 16,-1-2-10-16,0 2 1 15,1 0 2-15,-3 0 0 16,-2 0-7-16,1-3 0 16,1 3 6-16,-5 0 0 15,-2-6-1-15,-5-3 1 16,2 5-1-16,-8-4 1 15,0-2 0-15,-4 0 0 16,-6 0-1-16,4-7 0 16,0 1-1-16,-2 0 0 0,1-3-1 15,-2 0 0-15,2 0-1 16,0-1 0-16,4 2-1 16,0 2 1-16,3 2-1 15,3 1 1-15,4-4-2 16,0 6 1-16,4 1 0 15,2-1 0-15,1 0 0 16,-1 5 0-16,5 6-1 16,3 0 1-16,-1 3-1 15,4 0 1-15,4 2-1 16,2 1 1-16,5-1-1 16,-1 3 1-16,8 4 0 15,1 0 0-15,5 5-1 16,3-1 1-16,1 0 0 15,-1-2 0-15,4-4 0 16,-1 10 0-16,5-4 0 0,-1 0 0 16,-1 6 0-16,2-6 1 15,-4-2-1-15,-4-3 0 16,-3 0 0-16,-7-6 0 16,0 6 0-16,-3-7 0 15,-5 3 0-15,-1-2 0 16,-1 1 0-16,-1-4 1 15,-3-2-1-15,-3 0 0 16,0 0 0-16,0 2 1 16,0-2-1-16,0 0 0 15,0 4 0-15,-3-2 0 0,-3-2 0 16,-1 0 0-16,-3 6 0 16,-4-3 0-16,-3 4 0 15,-10 2 0-15,-11 2 1 16,7 4 0-16,-2 2-1 15,-5 5 1-15,0-3 1 16,-3 0 0-16,3-3-1 16,1 2 1-16,3 0-1 15,7-3 0-15,-1 2 0 16,1-4 0-16,3-1-2 16,3-2 0-16,8-1-2 15,-1-4 0-15,4-3-9 16,0-2 0-16,10 0-6 15,0 0 1-15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95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6487-1793 21 0,'3'-10'10'0,"27"4"-1"15,-26 0 11-15,3 0-17 16,-3-2 1-16,-1 4 2 16,-3-8 1-16,0 6-8 15,0-2 1-15,-3 1 6 16,-8 1 0-16,1 1-1 15,-1 1 0-15,-2 2-2 0,-4 2 1 16,-4 0-1-16,1 2 0 16,-1 4-1-16,-3 0 0 15,-4 4-2-15,4 4 1 16,0 2-1-16,0 4 1 16,0-4-1-16,7-2 0 15,-3 1 0-15,6 0 0 16,4-2 0-16,2 1 0 15,5 2 0-15,-1-5 0 16,11 2 0-16,4-2 1 16,6 0-1-16,7-3 1 0,3-2-1 15,8-3 1-15,-1-3-1 16,4-6 1-16,6 1-3 16,5-6 1-16,-5 0-6 15,-3 1 1-15,-6-8-10 16,-5-3 1-16</inkml:trace>
  <inkml:trace contextRef="#ctx0" brushRef="#br0" timeOffset="1">6469-2597 23 0,'0'3'11'0,"0"3"-1"0,0-4 7 0,0 1-14 15,0 8 0-15,0 0 2 16,0 8 0-16,0 6-6 16,0 4 1-16,0 7 4 15,0 5 0-15,4 0-2 16,-2 3 1-16,-2 1-1 15,4 2 1-15,0 4-1 16,3 1 0-16,6-3 0 16,-2 3 1-16,-1-2-1 15,-3-7 1-15,0-2-1 16,-1-4 1-16,-2-7-1 16,-4-2 1-16,7-1-2 15,-7-5 1-15,3-4-1 16,-3 0 1-16,0-6-2 15,0 0 1-15,0-4-1 16,0-2 1-16,0-2-2 0,0-1 0 16,0-3-6-16,-3 0 1 15,-4-3-10-15,7-1 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3.997"/>
    </inkml:context>
    <inkml:brush xml:id="br0">
      <inkml:brushProperty name="width" value="0.2" units="cm"/>
      <inkml:brushProperty name="height" value="0.2" units="cm"/>
      <inkml:brushProperty name="color" value="#7030A0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-395-64 13 0,'7'2'6'0,"0"0"3"0,-7-2 6 16,4 0-14-16,2 3 1 15,-3 0 1-15,5 2 1 16,-1 1-5-16,3 5 1 16,-2 0 4-16,4 0 0 15,4 4-1-15,-2 7 0 16,-1 4-1-16,5-2 1 15,-1 6-1-15,4 0 0 16,-4-1-1-16,2 2 0 16,2 1 0-16,0 4 0 0,0 1-1 15,-1-4 0-15,8 8 0 16,-9 2 1-16,-1-2-1 16,0 0 1-16,-5 0-1 15,-3-3 1-15,0 3-1 16,-4-1 1-16,-2-7-1 15,-8-8 0-15,2 0 0 16,-2-3 1-16,-2-4-1 16,-5-1 0-16,1-3 0 15,0-3 1-15,-1-4-1 16,-2-4 0-16,3-3 0 16,-1-5 1-16,5-3 0 15,-2-9 0-15,5-10 0 16,3-4 0-16,3-1 0 15,5-11 0-15,1-3 0 16,1-1 0-16,4 1 0 0,0 2 0 16,0 6 0-16,7 5 1 15,3-7 0-15,6-4 1 16,4 4 0-16,1-1 0 16,-1 2 0-16,-4-1 0 15,1 5-1-15,0-1 1 16,-1 3-2-16,-2 6 1 15,-5 6-1-15,-2 1 1 16,-7 7-2-16,-4 2 1 16,-3 2-1-16,0 4 0 0,-7 2-4 15,-7 3 1-15,4 0-7 16,-1 0 0-16,1 0-6 16,3 0 0-16</inkml:trace>
  <inkml:trace contextRef="#ctx0" brushRef="#br1" timeOffset="1">479 2392 21 0,'-3'0'10'0,"0"0"5"15,3 0-3-15,0 0-10 16,-4 6 1-16,0 0 1 15,-2 4 1-15,-1 7-6 16,-3-3 1-16,3 2 3 16,0 0 1-16,3 4-1 15,4-4 0-15,4-2-1 16,3-1 1-16,3-5-1 0,0 1 0 16,4 1 0-16,-1-5 0 15,2-1 1-15,2-4 0 16,-1-4 0-16,-2-1 0 15,-1-9 0-15,2 1 1 16,-9-3-1-16,-3-1 1 16,-3-5-2-16,-3 7 1 15,0 0-1-15,-7 5 0 16,-4-1-1-16,-3 5 0 16,0 3-2-16,-3 1 1 15,-4 2 0-15,3 2 0 16,0 4-1-16,4 5 0 0,1 2 1 15,-2 2 0-15,8 0-1 16,7-1 1-16,-1 0-1 16,8-3 1-16,2 2 0 15,5-5 0-15,6-2 0 16,-4 0 0-16,4-4 0 16,1-4 0-16,2 2 0 15,-3-12 1-15,0 2-1 16,-3-4 1-16,-1-2-1 15,-6-1 1-15,0 4-1 16,-7-4 0-16,0 6 0 16,-4 0 1-16,1 6-2 15,-4 2 0-15,-3 3-5 16,0 3 0-16,0 2-11 16,3 4 1-16</inkml:trace>
  <inkml:trace contextRef="#ctx0" brushRef="#br0" timeOffset="2">-1228-163 19 0,'-14'0'9'0,"11"3"-1"0,3-3 9 16,0 0-13-16,0 0 1 16,0-6 0-16,0 9 1 15,0-3-8-15,0 0 1 16,0 0 4-16,0 0 1 0,3 0-2 15,4 0 0-15,4 0-1 16,-2 0 1-16,5 0-1 16,3 0 0-16,3 0 0 15,1 0 1-15,0 3-1 16,0 2 0-16,-1 1-1 16,3-1 1-16,-2 3 0 15,-4 3 0-15,1 2 0 16,-9 2 1-16,-1-2 0 15,-8 7 1-15,-4 1-1 16,-6 6 0-16,-4 6 0 16,-3-1 0-16,-3 4-2 15,-11 1 1-15,3-4-1 16,1 3 0-16,-1-6 0 16,4 0 0-16,5 0 0 15,2-3 1-15,2-3-1 0,6 1 0 16,5-6 0-16,4-2 0 15,4-4-1-15,5-2 1 16,6-3 0-16,4-3 0 16,6 1 0-16,-1-1 0 15,0 3 0-15,3-5 0 16,1 2 0-16,2 1 1 16,-6 2-1-16,-3 0 1 15,-4 3-1-15,-4 0 0 16,-10 6 0-16,-3 1 1 0,-10-1-1 15,0 5 1-15,-3 0-1 16,-5 5 1-16,-2 0-1 16,0 1 1-16,-8 2-1 15,3-6 0-15,6 3 0 16,1-3 0-16,4 1-1 16,5-3 1-16,2 0 0 15,3-1 0-15,4-7-1 16,7 2 1-16,6-2 0 15,5 0 0-15,-1-7 0 16,3 8 0-16,1 0 0 16,3-1 0-16,-4 0 0 15,-2-1 0-15,-5 4 0 16,1-1 1-16,-11 3-1 16,-6 3 0-16,0 2 0 15,-8 6 1-15,-2 0-1 16,-5-6 0-16,-2 4 0 0,-8 2 1 15,1-3-1-15,0 3 0 16,3-2 0-16,3 1 0 16,1 3 0-16,3-4 0 15,3-3 0-15,4-4 0 16,3 1 0-16,4 3 0 16,3-10-1-16,6 2 1 15,5-6 0-15,3-3 0 16,2-2 0-16,5 2 0 15,3-8 0-15,0 5 0 0,0-2 0 16,3-3 0-16,4 2 0 16,-7 4 1-16,-4 2-1 15,-2 5 0-15,-9-1 0 16,-1 6 0-16,-12 2 0 16,-3 2 0-16,-3-6 0 15,-4 6 1-15,-3 3-1 16,-4 2 0-16,-6 0 0 15,3-3 0-15,1 9 0 16,-1 3 0-16,0-1 0 16,3-5 0-16,7 0 0 15,5-6 0-15,2-5 0 16,3 0 1-16,4-3-1 16,0 1 0-16,7-7 0 15,0 4 0-15,3-6 0 16,4 1 0-16,3-1 0 0,-1 0 0 15,2 0 0-15,-4 3 1 16,-1 0-1-16,1-1 1 16,-4 2 0-16,0-2 0 15,-2 1 0-15,-2 0 1 16,1 2-1-16,-3 2 0 16,-4-2 0-16,0-2 0 15,0 0 0-15,0-1 0 16,0-1-1-16,0-4 1 15,0 1-1-15,0-1 1 16,0 1-2-16,0-1 0 0,0 1-3 16,0-4 1-16,0 2-8 15,0-2 1-15,2 1-7 16,-2-3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1547 397 29 0,'-3'3'14'0,"3"-3"0"0,0 0 9 16,0 0-21-16,0 0 0 0,3-5 1 16,1-1 1-16,-1 1-4 15,4-4 1-15,2 1 2 16,3-2 1-16,1 1-1 16,4-2 1-16,4 0-1 15,6-2 0-15,0 0-1 16,0-5 0-16,1 5-1 15,12 2 1-15,-2-2-1 16,-4 4 1-16,0 7-2 16,0 2 1-16,-4 0-1 15,-6 2 1-15,-3 4-1 16,-4-1 1-16,0 12 0 16,-1-6 0-16,2-4 0 15,-1-1 0-15,0 0 0 16,0 0 0-16,0-4 0 15,0 0 0-15,3 2-1 16,1-4 1-16,2-4 0 0,-2 2 0 16,0-3-2-16,2-4 0 15,-6 1-6-15,-3 0 0 16,0 3-10-16,2-1 1 16</inkml:trace>
  <inkml:trace contextRef="#ctx0" brushRef="#br0" timeOffset="1">2044 785 23 0,'7'5'11'0,"-11"-12"-3"15,4 7 12-15,0 0-17 16,0 0 1-16,0-4 2 16,0 2 1-16,-3 2-8 15,0-6 0-15,-1 6 5 16,-2 6 1-16,-1-6-1 16,-7 0 0-16,1 0-2 15,-4 2 1-15,0 2-1 16,-11-2 1-16,5 3-1 15,-5 1 0-15,1 5-1 0,0 0 0 16,-4 3 0-16,1 2 0 16,3 0-1-16,-1 1 1 15,5-1-1-15,2 3 1 16,4 3 0-16,3-5 0 16,8 1-1-16,2 1 1 15,4-5 0-15,7-6 0 16,3 0 0-16,7-2 0 15,4-9 0-15,2-2 0 0,4-1 0 16,4-4 0-16,7-4-4 16,-5 6 1-16,-2-3-5 15,-3 0 1-15,-1 0-10 16,-7 0 1-16</inkml:trace>
  <inkml:trace contextRef="#ctx0" brushRef="#br0" timeOffset="2">2037 370 24 0,'-6'11'12'0,"6"8"0"0,0-10 8 15,0 1-16-15,0 7 0 0,0 4 3 16,4 6 0-16,-4 7-8 16,2 1 1-16,-2 3 6 15,4 0 0-15,-1 3-1 16,0-2 0 0,4 9 0-1,-3 5 0-15,3-10-2 16,-1-2 0-16,-3-6-1 15,1-4 1-15,0-4-2 16,0-5 0-16,-2-9-2 16,-2 1 1-16,0-6-7 15,4-8 1-15,-1-5-11 16,-3 5 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3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2-1 24 0,'0'11'12'0,"0"-17"-9"16,0 6 13-16,0 0-13 15,0 0 0-15,4 3 1 16,-1 6 0-16,-3-2-5 16,0 7 1-16,0-2 3 15,0 0 1-15,-3 8-1 16,3-4 0-16,-4 0 0 0,4 0 1 16,0 0-2-16,0 1 0 15,-3-4 0-15,3-2 0 16,0-2-1-16,0-1 1 15,0-2-2-15,0-2 1 16,0-1-4-16,0-3 0 16,0 0-9-16,0 0 0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4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-1 0 21 0,'0'2'10'0,"8"24"0"0,-8-22 5 16,0 2-12-16,0 8 0 15,2 1 3-15,-2 0 0 16,0 4-7-16,0 5 0 16,0 0 5-16,4 1 0 15,0-3-1-15,-1-4 0 0,-3 1-2 16,3-2 1-16,-3-2-2 15,4-3 1-15,3 4-2 16,0-8 1-16,0-2-4 16,3 2 0-16,-6-2-8 15,6 1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67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-15-1393 24 0,'-3'0'12'0,"6"3"-8"0,-3-1 12 16,0-2-12-16,0 3 0 16,0-3 3-16,0 2 1 15,0-2-10-15,0 1 1 16,0 2 8-16,0 0 0 15,0-3-2-15,0 1 0 0,0 2-1 16,2-1 0-16,-2-2-1 16,3 2 1-16,-3-2-2 15,3-2 0-15,0 0-1 16,0-2 1-16,0-2-1 16,5 5 1-16,2-1-2 15,-5-3 1-15,5-2-1 16,-1 3 1-16,1-4-1 15,3-4 0-15,2 3 0 16,-3-4 0-16,4-2 0 16,-2 2 0-16,2-2 0 15,-2 5 0-15,-1-1 0 16,-1 2 0-16,3 2 0 16,-6 0 0-16,1 3 0 15,-2 2 0-15,0 0 0 16,-1 2 0-16,0 0 0 15,1 0 0-15,1 2 0 0,2 0 0 16,-1 1 0-16,-1-2 0 16,1 4 0-16,1 0 0 15,-2 2 0-15,1 1 0 16,1 3 0-16,-2 0 0 16,1 1 0-16,-2-2 0 15,-1 6 0-15,3-1 1 16,3-2-1-16,-1 1 0 15,0-1 0-15,3 1 1 16,-3 1-1-16,3-2 1 0,-5 0-1 16,6-1 0-16,-4-2 0 15,3-1 1-15,-3 0-1 16,3 0 1-16,-3-2-1 16,1-3 0-16,-1 0 0 15,-2-1 1-15,0-3-1 16,2 2 1-16,1-4-1 15,0-2 1-15,-1-6-1 16,0 3 1-16,0-1-1 16,1-3 0-16,-1-1 0 15,1 0 1-15,0 0-1 16,-1 2 0-16,-2-6 0 16,2 3 0-16,1-1 0 15,-1 3 0-15,6-2 0 16,-4 0 0-16,1 2 0 15,2-9 0-15,-1 9 1 0,1 0 0 16,1 0-1-16,-3-1 0 16,0 3 1-16,-3 1 0 15,0-1-1-15,-3 4 0 16,2 1-1-16,-4 0 0 16,2 2 1-16,0-1 0 15,1 1-1-15,-2 2 0 16,1 0 1-16,1 0 0 15,1 2 1-15,-2 1 0 16,1-1-1-16,0 2 0 0,0-2 2 16,-3 0 0-16,1 3-1 15,2 1 1-15,-3 1-2 16,1 0 0-16,0 2 1 16,-1 2 1-16,0 2-2 15,4 1 0-15,-2-1 0 16,-4 2 1-16,5-1-1 15,0-4 0-15,0 4 0 16,0-4 0-16,2 0 0 16,0-2 0-16,1 2 0 15,-1 1 0-15,1-3 0 16,-3 3 0-16,2-2 0 16,-2 2 0-16,2-4 0 15,-1-1 0-15,-1 1 0 16,-3 2 0-16,3-5 0 15,-2-1 1-15,-1 1-1 0,0-4 0 16,1 3 0-16,-1-3 1 16,0-5-1-16,3-2 1 15,1 1-1-15,-2-1 0 16,1-4 0-16,1-1 0 16,0 1 0-16,0 1 0 15,1-3 0-15,-2-3 0 16,3 3 0-16,-4-3 0 15,1 3 0-15,3-5 0 16,1 0 0-16,-1-2 1 16,2 7-1-16,2 0 0 15,-1 2-1-15,-1 0 1 0,-1 2 0 16,-1 0 0 0,2 2 0-1,0 1 0-15,0 2 0 16,-3-1 0-16,-3 2 0 15,2 2 0-15,-1-2 0 16,-3 3 0-16,1 0 0 16,-1 3 0-16,1-2-1 15,-2 4 1-15,3 0 0 16,-2-1 1-16,1 0-1 16,-4 1 0-16,1 4 0 15,0 2 0-15,0 1 0 16,0 0 0-16,1-1 0 15,0 2 0-15,0 3 0 16,-2-5 1-16,4 4-2 0,0 2 1 16,-1-5 0-16,0 0 0 15,1-3 0-15,0-1 0 16,-1-1 0-16,0-5 1 16,1 3-1-16,-2-4 0 15,5 4 0-15,2-3 0 16,1-2 0-16,-1 0 0 15,-1-2 0-15,0 0 0 16,-1-1 0-16,1 2 1 16,-2-6-1-16,-1 0 0 0,4 0 0 15,-2-1 0-15,-2-2 0 16,-2 0 1-16,4-6-1 16,-2 3 0-16,1 2 0 15,-2-7 0-15,0 3 0 16,-1 2 0-16,0 1 0 15,1 1 0-15,-1 0-1 16,1 0 1-16,-1 0 0 16,1 0 0-16,-1 0 0 15,0 0 0-15,4 2 0 16,-4 3 0-16,0-1 0 16,1 2 0-16,0 4 0 15,-1-2 0-15,0 3 0 16,-2 0 0-16,0 3 0 15,1-2 1-15,-2 4-1 16,1-1 0-16,0 1 0 0,0 1 0 16,0 1 0-16,0 2 0 15,0-3 0-15,2 3 1 16,-2 0-1-16,0 0 1 16,1 2-1-16,-2 1 1 15,1-3-1-15,0 3 1 16,2-3-1-16,1 0 1 15,5 0-1-15,-6 0 1 16,3-1 0-16,0-1 0 16,-1-3-1-16,4 3 1 0,-3-3 0 15,0 1 0-15,0 1-1 16,0-3 1-16,-3 0-1 16,6-3 1-16,-4 0-1 15,2 0 1-15,-4 0-1 16,1 0 0-16,-1 0 0 15,1 0 1-15,-1 0-1 16,1-6 0-16,-4 4 0 16,1 0 0-16,1-3 0 15,-2 2 0-15,4-4 0 16,-1 0 0-16,1 0 0 16,-1-3 1-16,1 0-1 15,-1 7 0-15,1-2 0 16,-1-2 0-16,-2 3 0 15,1-3 0-15,-3 3 0 16,3-2 0-16,-1 5 0 0,0 1 0 16,0-2 0-16,2-1 0 15,-2 0 0-15,0 4 0 16,0-1 0-16,0-1 0 16,1 1 0-16,-3 0 1 15,3 0-1-15,-1-3 1 16,0 6-1-16,1-2 1 15,-1 1-1-15,2 1 1 16,0-1-1-16,4-2 1 16,-2 0-1-16,1 0 1 0,0 0 0 15,2 0 1-15,-2 0 0 16,0 0 0-16,-2 0 0 16,-1-2 0-16,-2 4-1 15,0-4 1-15,0 2-2 16,0 0 1-16,0 0-1 15,-5 0 0-15,2-3 0 16,-2 3 1-16,-5 3-7 16,0-6 1-16,-2 3-14 15,-8-3 1-15,-5 0-6 16,1-4 0-16</inkml:trace>
  <inkml:trace contextRef="#ctx0" brushRef="#br1" timeOffset="1">-31-1421 10 0,'0'-3'5'0,"-2"10"2"15,2-7 5-15,0 0-9 16,2-2 0-16,-2 4 0 16,0-2 1-16,0 0-5 15,3 0 0-15,0 2 4 16,-3-2 0-16,3 0 0 16,-3 0 0-16,2 0 0 15,0 3 1-15,-2-3-1 16,3 3 0-16,-3-3-1 15,2 1 1-15,-2 1-2 16,0-2 0-16,0 3 0 16,0-1 0-16,0-2 0 0,0 0 1 15,3 2 0-15,-3-2 1 16,3-4-1-16,-3 4 1 16,0 0-1-16,3-5 1 15,-2-2-1-15,1 1 1 16,-2 6-1-16,3-6 1 15,0 1-1-15,-1-2 1 16,1 3-1-16,-3-9 0 16,2 6 0-16,-2-1 0 15,0-2 0-15,3-1 0 0,-1 2-1 16,4 0 1-16,-2-1-1 16,-2-1 1-16,6-3-1 15,-1 0 0-15,2-1 0 16,-3 2 0-16,0 0 1 15,1 0 0-15,3-5 0 16,0 0 0-16,0-1-1 16,0-2 0-16,0 2 0 15,-1-3 1-15,2 2-1 16,1-7 1-16,-2 1-2 16,-1-1 1-16,-1 3 0 15,2 0 0-15,-1 2-1 16,2 0 1-16,-1 0-1 15,-1 4 1-15,2 0-2 16,-1 2 1-16,-1-2 0 16,2 3 0-16,2-3 0 0,-1 1 0 15,0-1 0-15,0 0 0 16,1 3 0-16,0 0 0 16,-2 1 0-16,3-1 0 15,0-1 0-15,1-2 0 16,2 4 0-16,0-7 0 15,4 6 0-15,1 2 0 16,0-4 0-16,-2 2 0 16,5-4 0-16,-2 1 0 15,-2 0 0-15,4 0 1 0,1 3-1 16,-2 2 1-16,1-1-1 16,0 2 0-16,3-4 0 15,2 2 1-15,-1-1-1 16,1 2 0-16,-3 2 0 15,1-3 0-15,-4 2 0 16,-2-3 1-16,1 5-1 16,0-3 0-16,-1-1 0 15,2 1 0-15,1 4 0 16,1-1 0-16,-4-1 0 16,3-2 0-16,4 1 0 15,1-3 0-15,0 6 0 16,0-2 0-16,-3 3 0 15,-2-1 0-15,0 0 0 16,-2 2 0-16,-1-1 0 16,3-4 0-16,-1 3 0 0,3 0 0 15,-2 1 0-15,3-1 0 16,-1 0 0-16,3 0 0 16,0 0 0-16,5 0 0 15,-5 3 0-15,-3 2 0 16,0-4-1-16,0 5 1 15,3-7 0-15,0 2 0 16,3-4 0-16,-3 4 1 16,7-1-1-16,-2 2 0 15,1-4 0-15,2 2 0 16,-3 3 0-16,0-6 1 0,0 4-2 16,-3-3 1-16,3 0 0 15,-3 2 0-15,-2 1 0 16,-1 0 1-16,4 1-1 15,4-1 0-15,-4-3 0 16,2 6 1-16,-6 3-1 16,-1-5 1-16,-1 7-2 15,0-4 1-15,0 4 0 16,3-5 1 0,7 3-1-1,-5 0 0-15,6 2 0 16,-5 2 1-16,-1-2-1 15,-2-4 1-15,0 6 0 16,-3-4 0-16,0 0 0 16,-2-1 0-16,0 3-1 0,0-2 1 15,0 2-1-15,-3 0 0 16,0 5 0-16,1-3 1 16,-6 0-1-16,0-2 0 15,-1 4 0-15,-2-4 1 16,-1 0-1-16,-1 0 1 15,1 0 0-15,-1 2 0 16,1-4 0-16,-3 2 0 16,-1 0 0-16,2 0 0 15,-4 0-1-15,-2 0 1 16,-1 0 0-16,-4 0 1 16,0 5-3-16,-2-8 1 0,-3 3-12 15,3-8 1-15,-3 1-12 16,3-9 1-16</inkml:trace>
  <inkml:trace contextRef="#ctx0" brushRef="#br1" timeOffset="2">3218-2957 17 0,'-2'0'8'0,"-6"7"0"0,8-7 8 0,0 0-15 16,3 1 1-16,-3-1 1 15,0 0 1-15,0 0-4 16,0 0 0-16,2 3 3 16,-2 0 1-16,3 1-1 15,-3-4 0-15,0 4 0 16,0-1 0-16,0 1-1 15,0-2 1-15,0 4-1 16,0-3 1-16,-3-1-1 16,3 0 1-16,0 1-1 15,3-1 1-15,-3 0-1 16,0 0 0-16,0 0 0 16,0 0 0-16,0 1-1 0,0-1 1 15,0 5-1-15,0-5 0 16,2 5-1-16,1-3 0 15,-3 2 1-15,0 1 0 16,0 2 0-16,2-4 0 16,0-3 0-16,1 4 1 15,-3-1-1-15,2-1 0 16,0 0 0-16,-2 1 0 16,3 1-1-16,0 1 1 15,-3 3-1-15,0-4 1 16,0 3 0-16,0-1 0 15,0 1-1-15,0 0 1 0,0 0-1 16,0 0 1-16,0 2-1 16,0-5 0-16,-3 8 0 15,3-3 1-15,0 0-1 16,0-3 0-16,0 4 0 16,0-1 0-16,3 0 0 15,0-2 1-15,-1 2-1 16,1 0 1-16,-3 1-1 15,0-4 0-15,0 5 1 16,0-2 0-16,-3 0-1 16,3 0 1-16,0 0-1 15,0 1 1-15,0 0 0 16,0-1 0-16,0-3 0 16,0 4 0-16,-2-1 0 15,2-2 0-15,-3-1 0 0,3-1 0 16,0 1 0-16,-3 2 0 15,0-2-1-15,1 2 0 16,0 1 0-16,-1 0 1 16,1 2-1-16,0-2 0 15,-1 2 0-15,1-2 0 16,-3 1 0-16,2-1 1 16,-2 2-1-16,2 0 0 15,1 0 1-15,-1 1 0 16,-1-1 0-16,-1 0 0 0,0-2-1 15,-3 3 1-15,1-3 0 16,0-1 0-16,-1 5-1 16,3-3 1-16,0 2-1 15,0-3 0-15,0 0 0 16,0 4 0-16,0-2 0 16,0 0 1-16,0 1-2 15,0-8 1-15,0 4 0 16,1-2 1-16,-2 2-1 15,1 1 0 1,-2 4 0 0,0 0 0-16,2-1 0 15,-1-1 1-15,1-2-1 16,0 0 1-16,1-2 0 16,-1-1 0-16,0 8 0 15,-1-5 0-15,-1 0 0 16,2 3 0-16,1-1-1 0,-4 0 0 15,3-2 0-15,0 4 1 16,0-2-1-16,0-1 0 16,0 1 0-16,0 1 0 15,0-4 0-15,0 2 0 16,0-1 0-16,0-3 0 16,1 3 0-16,-2 0 1 15,1 2-1-15,0-2 0 16,0-2 0-16,1 0 0 15,-1 4 0-15,-3-2 0 0,5 1 0 16,-2-2 1-16,1 1-1 16,-1 0 0-16,2-2 0 15,-2 0 1-15,0 0 0 16,0 0 0-16,0 0 0 16,3-3 0-16,-3 3 0 15,0-5 0-15,-1 6 0 16,2-6 0-16,-1 4-1 15,0-2 1-15,0-3-1 16,0 3 1-16,0 2-1 16,0-1 1-16,0-1-2 15,0-2 0-15,1-1-9 16,-2-6 1-16,3-1-13 16,3-11 0-16</inkml:trace>
  <inkml:trace contextRef="#ctx0" brushRef="#br1" timeOffset="3">1344-2759 30 0,'-2'0'15'0,"-1"2"-8"0,3-2 15 15,0 0-20-15,0 3 1 16,-3-2 1-16,1 1 1 15,-3-2-5-15,0 3 1 16,0-1 4-16,1 0 0 16,-5 0-1-16,2 1 1 15,-2-3 0-15,-4 0 0 16,-4 0-1-16,-6-3 0 16,1-1-1-16,-6-1 1 15,-2 3-1-15,-2-2 0 16,2 2-1-16,1 0 0 15,-4-1-1-15,3 2 0 0,2-2-2 16,1 0 1-16,0 2 0 16,8-2 0-16,-4 1-1 15,8 2 0-15,3 0 0 16,2 2 1-16,2-2-1 16,3 3 0-16,3-2 0 15,6 2 0-15,5 0 0 16,0-2 1-16,6 2 0 15,3-1 0-15,4-2-1 16,-2 2 1-16,0-2 0 16,5 3 0-16,2-2-1 15,0 1 1-15,3 1 0 16,-2-1 0-16,2 0 0 16,-3 0 0-16,0 1 0 15,0 0 0-15,-4-2 0 16,2 1 0-16,-3-2 0 0,-2 3 0 15,-3-1 0-15,-1-1 1 16,-5 2-1-16,-1 0 0 16,1-3 0-16,-2 1 0 15,-2-1 0-15,2 0 1 32,-2 3-1-32,0-3 0 15,-2 0 0-15,0 0 0 16,0 0 0-16,0 0 0 0,-2 0 0 15,-1 0 0-15,-2 0 0 16,2 2 1-16,-2-2 0 16,0 2 0-16,-2 2 0 15,0-1 0-15,-1-1 0 16,-2 3 0-16,0 5 0 16,-3 2 0-16,1 5 0 15,-2 5 0-15,-4 0 0 16,-4 7 0-16,-3-1 1 15,-1-1 0-15,2-2-1 16,2-1 1-16,1-3-1 16,2 2 1-16,4-5-1 15,0-1 1-15,2-1-2 16,1-5 1-16,-1 0 0 16,3-3 0-16,0-1-1 15,1 0 1-15,1-3-1 0,1 1 1 16,-1-3-3-16,1-1 1 15,-1-1-4-15,0 0 1 16,1 0-6-16,-1 0 1 16,3 0-12-16,0 0 1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5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-4 0 20 0,'0'8'10'0,"18"1"-1"0,-14-6 8 0,-1-1-13 16,0 6 0-16,0 0 1 15,0 1 1-15,1 2-8 16,0 2 1-16,0 3 5 16,-1 4 0-16,3-3-2 15,1-1 0-15,1 1-1 16,-2-4 1-16,-2-2-2 15,2 0 1-15,2-6-4 16,-2 1 1-16,0-4-6 16,2 4 0-16,2-3-3 15,0 0 0-15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6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0 2 30 0,'10'6'15'0,"21"5"-9"15,-21-8 26-15,4 2-29 16,0-2 1-16,-1 2 2 16,1 1 0-16,0-1-7 15,2 1 0-15,2 0 4 16,-1-4 1-16,-1 4-2 16,1-1 1-16,1 1-2 15,-5-3 0-15,1-1-3 0,0 1 0 16,-1 0-6-16,-3 0 1 15,1 0-8-15,-2-1 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7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-2 16 27 0,'11'2'13'0,"9"5"2"15,-13-7 15-15,3 0-24 0,4 2 0 16,0-2 2-1,2 2 1-15,2-2-12 0,2 3 1 16,-3-3 6-16,2 3 1 16,5-3-3-16,1-3 1 15,2-2-3-15,-1-1 1 16,2 1-2-16,-1 0 1 16,1-1-6-16,-5 1 0 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8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-2 227 48 0,'7'3'24'0,"13"-8"-14"0,-9 0 22 16,-4 1-31-16,0-4 1 16,3-2 0-16,0-2 0 15,0-2-3-15,4 1 1 16,-1-4 1-16,2 2 0 15,-2-2-3-15,0-2 1 16,2-1-8-16,-2-1 1 0,1-1-7 16,-1-6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09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23 223 37 0,'0'-10'18'0,"4"-17"-13"0,-4 21 26 16,0 1-30-16,0-1 1 0,0-2 0 16,0-3 0-16,0 0-3 15,-4 0 1-15,4-3 2 16,-3 1 0-16,0-1-2 16,-1 1 0-16,1 1-4 15,-1 2 0-15,2-1-8 16,-2-2 1-16,4-1-2 15,0 0 0-15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10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77 157 30 0,'-7'-13'15'0,"-14"-6"-12"0,19 11 28 0,-2 0-29 15,0-4 1-15,0 2 0 16,2-1 1-16,-2 0-5 16,1 0 0-16,-3 3 2 15,-1 0 1-15,-1-2-7 16,6 1 0-16,-2 0-7 15,4-1 1-15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11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0 29 24 0,'10'-10'12'0,"35"10"-10"0,-32 0 12 15,1-3-14-15,2-3 0 16,5 6 2-16,3-5 0 16,0-1 0-16,-1 6 0 15,2 0 1-15,-4 0 0 16,-1 3 1-16,1 0 0 15,-2 5-1-15,2 6 0 0,3-1-1 16,-3 6 0-16,2 1 0 16,-2-5 0-16,-1 7 0 15,-3 2 0-15,4 4 0 16,-4 2 0-16,0-1 0 16,-1 6 0-16,2 3 0 15,3 4 1-15,-1-2-1 16,1 1 0-16,3 0 0 15,-4 0 0-15,0 1 0 16,4-1 0-16,0 0-1 16,0-5 1-16,0 2-1 15,4-3 1-15,2 3 0 16,8-2 0-16,-1-1-1 16,1-6 0-16,6 1 0 15,-3-2 0-15,1-4-1 16,-3-5 0-16,-1-3 0 15,-7-6 0-15,-4-1-7 0,-6-4 0 16,-4-5-9-16,-4-5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12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726-4 35 0,'-3'0'17'0,"-11"30"-15"15,10-30 19-15,-2 12-19 16,-4-2 0-16,-4 4 2 15,-7 5 1-15,-6 9-5 0,-3 6 0 16,-1 19 5-16,-7 1 0 16,-9 6 0-16,-11 1 0 15,3 1-1-15,-2 3 1 16,-1-2-2-16,3-3 0 16,7 1-2-16,4-5 1 15,9-9-1-15,9-9 0 16,1-4-6-16,13-13 1 15,1-7-12-15,11-12 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13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-2 153 21 0,'0'2'10'0,"7"-2"2"0,-7 0-1 16,0 0-9-16,6-2 0 15,-2-1 3-15,-1 3 0 16,5 0-5-16,-2-3 0 16,1 0 4-16,0-2 0 15,3-3 0-15,7 0 1 16,3-5-2-16,1-1 0 15,7 0-1-15,2 4 0 16,4 2-1-16,4-4 0 16,-4 2 0-16,-3 2 0 0,-1 2-1 15,2 6 0-15,-5 0 0 16,-3 0 0-16,-4 3 0 16,-3 0 0-16,0 5 0 15,-2 0 1-15,-2 0 1 16,1 3 0-16,-2-3 0 15,3 0 0-15,-2 0 1 16,4-2 0-16,1-4 0 16,2-2 0-16,8-2-1 15,-7-4 0-15,2-2-1 16,-3-3 1-16,8 1-1 16,-4 1 0-16,-1-1-1 15,5 2 1-15,-8-4-1 16,-3 2 1-16,1 5-4 15,-5-1 0-15,-6 1-8 16,1 7 1-16,-2-2-6 16,1 3 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44.014"/>
    </inkml:context>
    <inkml:brush xml:id="br0">
      <inkml:brushProperty name="width" value="0.2" units="cm"/>
      <inkml:brushProperty name="height" value="0.2" units="cm"/>
      <inkml:brushProperty name="color" value="#FF0000"/>
      <inkml:brushProperty name="fitToCurve" value="1"/>
    </inkml:brush>
  </inkml:definitions>
  <inkml:trace contextRef="#ctx0" brushRef="#br0">51 73 22 0,'-10'0'11'0,"10"0"-8"0,0 0 9 0,0 6-12 15,0-1 0-15,-4-1 0 16,1 1 1-16,0 3-1 15,0-2 1-15,-1 5 0 16,1 0 1-16,-4 2 1 16,3 4 0-16,1-3-1 15,0 2 1-15,-1-3-1 16,4 2 0-16,4-4-1 16,2-4 1-16,1 2-2 15,4-1 1-15,2-3 0 16,8-5 1-16,-1 0-1 15,0-5 0-15,1-3 0 16,3-4 1-16,6 4-1 16,-2-5 0-16,-1-3-1 15,0-1 1-15,-3 4 0 16,-3-4 0-16,-4-5 0 0,-4 3 0 16,-5 0 0-16,-2 8 1 15,-3-3 0-15,-3 0 1 16,-3 3-1-16,-7-3 1 15,-7 4-1-15,0 4 0 16,0 4 0-16,-4-1 0 16,-3 0-2-16,-3 6 1 15,0 2-1-15,-4 3 0 0,1 3-3 16,3 3 1-16,-1-4-8 16,7 5 1-16,4-2-4 15,11-8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71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 35 28 0,'0'2'14'0,"0"-7"-6"0,0 5 13 16,0 0-20-16,0 0 1 16,0 0 2-16,0 0 0 15,0 0-4-15,0 0 0 16,0 0 4-16,0 0 1 15,3 0-1-15,-3 0 1 16,0 0-1-16,2-2 0 16,0 1-1-16,1-2 1 0,-1 0-2 15,1 6 0-15,-3-3-1 16,0 0 1-16,2-3-1 16,4 3 1-16,-2 0-1 15,2 0 0-15,-2-3 0 16,1 3 1-16,5 0-1 15,-5 0 0-15,2 0 0 16,-2 0 0-16,3-1 1 16,2 1 0-16,0 0-1 15,0 0 1-15,2 0-1 16,-2 0 0-16,3 0 0 16,-1 0 0-16,1 0-1 15,-1 0 0-15,-2 0 0 16,2 0 1-16,0 0-2 15,-1 0 1-15,1 0 0 16,1 0 1-16,1 0-1 16,2 0 1-16,-2-2-1 15,4 2 1-15,1-3-1 0,1 3 1 16,1 0-1-16,-2 3 0 16,3-3 0-16,1 0 0 15,0 0 0-15,2 0 0 16,1 0 0-16,-1 0 0 15,0 0 0-15,-3 2 1 16,1-4-1-16,0 2 1 16,1 0-1-16,3 0 1 0,0-3-1 15,3 3 1-15,2 0 0 16,2-3 0-16,-2 3-1 16,2 0 1-16,1 0-1 15,-5 0 0-15,-3 0 0 16,3 0 1-16,0 0-1 15,2 0 0-15,0 0 0 16,0 0 0-16,-2 0 0 16,3 0 0-16,1 0 0 15,1 0 0-15,0 0 0 16,-5 0 0-16,-3 0 0 16,3 0 0-16,0 0 0 15,0 0 0-15,0 0 0 16,2 0 0-16,-2 0 0 15,0 0 0-15,2 0 0 16,2 0 1-16,2 0-2 16,-4 0 1-16,-2 0 0 15,0 0 0-15,-1-1 0 0,4-2 0 16,1 1 0-16,-2 2 0 16,-2 0 0-16,0 0 0 15,2 0 0-15,-2 0 0 16,0 0 0-16,0 0 0 15,0 0 0-15,-6 0 1 16,1 0-1-16,-2 0 0 16,2 0 0-16,-6 0 0 15,1 0 0-15,-2 0 1 0,-1-2-1 16,-2 2 0-16,-3-3-1 16,1 3 1-16,-3 0-7 15,-3 0 1-15,-7 0-14 16,0 0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72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-13250-7602 21 0,'0'-3'10'0,"0"9"-3"0,0-9 10 0,0 6-15 15,0-3 0-15,0 0 2 16,0 0 0-16,0 0-4 15,0 0 0-15,0 0 4 16,0 0 0-16,0 0-1 16,0 0 1-16,0 0-1 15,0 0 1-15,0 0-1 16,0 0 0-16,0 0 0 16,2-6 1-16,1 6-1 15,-3 0 0-15,0 0 0 16,0 0 0-16,2 0-1 15,-2 0 1-15,2-1-1 16,-2 1 0-16,3 0 0 16,-3 0 0-16,0 0-1 15,0 0 1-15,2 0-2 0,-2 0 1 16,5-3 0-16,-5 3 0 16,5 0 0-16,-2 0 0 15,2 0 0-15,0 0 1 16,0-2-1-16,-1 2 0 15,4 0 0-15,0 0 1 16,-1 0-1-16,3 0 0 16,0 0-1-16,2 0 1 15,4 5-1-15,-2-5 1 16,4 0-2-16,4 0 1 0,0 1 0 16,3 2 0-16,-3 1 0 15,2-2 0-15,0-2 0 16,-3 3 0-16,7-3 0 15,-1 0 0-15,3 0 0 16,0-5 1-16,2 7-1 16,2-2 0-16,1 0 0 15,1 0 0-15,-4 3 0 16,2-3 0-16,-4-3 0 16,2 3 0-16,3 3 0 15,0-3 1-15,0 0-1 16,2 2 0-16,-3-2 1 15,4 0 0-15,-3 3-1 16,-1-3 1-16,-4 1-1 16,0-1 1-16,-3 0-1 15,0-1 1-15,0 1-1 16,0 0 0-16,3 1 0 0,-3 4 1 16,1-5-1-16,4 2 1 15,-2-2-1-15,5-2 1 16,-5 2 0-16,-2-2 0 15,-4 2-1-15,-2-4 1 16,1 4-1-16,-3 0 0 16,-3 1 0-16,0-1 0 15,-2 3 0-15,-3-3 0 16,1 0 0-16,-3 0 1 16,-3 2-1-16,-2-2 0 0,0 2-4 15,-5 0 1-15,-2-2-11 16,-3 0 0-16,0 0-6 15,0-2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73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  <inkml:brush xml:id="br1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-8838-9488 21 0,'-11'5'10'0,"11"11"4"16,-2-12-2-16,2 2-8 15,0 5 1-15,0 6 2 16,2-1 1-16,1 11-10 16,3 6 0-16,-4-2 7 15,0 5 0-15,-2 1-1 16,0 1 0-16,0-1-1 15,0 2 1-15,0 4-1 16,3-1 1-16,-1-4 0 16,-2-3 1-16,3-6-3 15,-3 1 1-15,-3-3 0 16,-2-5 0-16,5 1-1 16,-2-7 1-16,0-2-1 15,-1 0 0-15,3-6 0 0,0 1 1 16,0-5-2-16,3 1 1 15,-3-3-1-15,0-2 0 16,0 0-9-16,0-4 0 16,0-1-10-16,0-4 0 15</inkml:trace>
  <inkml:trace contextRef="#ctx0" brushRef="#br0" timeOffset="1">-8811-9037 28 0,'-5'2'14'0,"5"-4"-6"0,0 2 15 16,0 0-18-16,0 0 0 15,0-5 4-15,0 4 1 16,0-1-12-16,0-1 1 16,-5-2 8-16,-2 1 1 15,-3 1-3-15,-3 2 0 16,-4 1-2-16,0 0 0 0,-4 1-1 16,2 5 1-16,-1 0-3 15,0 0 1-15,1 4-1 16,-2 3 1-16,4 0-1 15,2 3 0-15,2 1-1 16,6 4 1-16,2-6-1 16,5-2 1-16,5 2 0 15,5 0 0-15,3-1 0 16,1-3 0-16,8-3 0 16,1 2 0-16,5-5 0 15,-4-4 0-15,1-5-6 16,-3-3 1-16,-4-1-12 15,0-5 1-15</inkml:trace>
  <inkml:trace contextRef="#ctx0" brushRef="#br0" timeOffset="2">-9161-8613 19 0,'-6'-2'9'0,"6"7"0"0,0-5 5 16,0 0-12-16,0-3 1 16,0 3 3-16,-2-2 1 0,0 0-8 15,0 2 1-15,2 0 5 16,-3 0 1-16,-2 0-2 16,-2 0 1-16,-1 4-1 15,-4 0 0-15,2 3 1 16,-5 3 0-16,-3-2-1 15,-1 5 1-15,-1 3-1 16,-3-3 0-16,0 7-1 16,-1 5 1-16,-3-6-1 15,2 1 0-15,3-2 0 16,1 1 0-16,7-2-1 16,1-5 1-16,3 0-2 15,6-6 1-15,1 1-2 16,3-2 0-16,5-5-3 15,0 0 1-15,2-3-6 16,1 3 1-16,-3 0-11 16,0-2 0-16</inkml:trace>
  <inkml:trace contextRef="#ctx0" brushRef="#br1" timeOffset="3">-11187-7313 35 0,'-3'0'17'0,"6"-3"-11"16,2 3 24-16,3 0-25 16,6 0 1-16,2 3 2 15,0-6 1-15,7 1-11 16,3-1 0-16,1 2 7 16,3-2 1-16,-3-3-4 15,3 1 1-15,-6 1-8 16,1 0 1-16,-11 1-12 15,-8 3 1-15</inkml:trace>
  <inkml:trace contextRef="#ctx0" brushRef="#br1" timeOffset="4">-11016-7510 37 0,'0'2'18'0,"0"11"-17"16,3-6 22-16,-3 6-21 15,3 5 1-15,-1 4 1 16,1 7 0-16,-1-1-6 16,1 3 1-16,-1 0 3 15,1-4 0-15,1 0-2 16,1-6 1-16,1-3-1 0,-1-2 0 16,-1-6-5-16,-1 0 1 15,-3-4-8-15,0-1 1 16</inkml:trace>
  <inkml:trace contextRef="#ctx0" brushRef="#br1" timeOffset="5">-11977-7172 43 0,'-5'3'21'0,"-3"-6"-16"16,11 6 21-16,2-2-22 0,-5 1 0 16,3 3 1-16,-3 2 1 15,2 2-8-15,3 1 1 16,0 4 5-16,2 1 0 16,4 5-2-16,-2 6 1 15,1 5-1-15,3 3 1 16,-1-1-1-16,-2 2 0 15,-2 1-1-15,1-4 0 16,-1 4 0-16,-1-3 0 16,1-4 0-16,-1-1 0 15,1-4 0-15,-3 1 0 16,0-2 0-16,-1-4 1 0,1-1-1 16,0-3 1-16,-2-4-1 15,0 1 0-15,-1-6 0 16,1-2 0-1,1-8 0 1,4-5 1-16,2-4-1 16,0-7 1-16,2-7-1 15,3 3 0-15,0-5-1 16,-2-2 1-16,1 3-1 16,1-3 0-16,0 4-1 15,-2 2 1-15,-4 1 0 16,1 1 0-16,-2 1 0 15,-1 5 0-15,-2 7 0 16,0-1 0-16,-3 6-1 16,4 3 1-16,-1 4-1 0,-3 5 1 15,3 2-1-15,-3 4 1 16,6 7-1-16,-6 2 1 16,4-5 0-16,1 7 0 15,0-6 0-15,3 0 0 16,0 0 0-16,2-3 0 15,-1-1 0-15,-1-1 0 16,-3-2 0-16,1-2 0 16,-1-2 0-16,1-3 1 15,-1-2-1-15,1-2 0 16,-1-5 0-16,0-3 0 0,0-3 0 16,2-4 1-16,0-6-1 15,1-3 0-15,0-7 0 16,0-4 1-16,-1-1-1 15,5 1 1-15,-5 1-1 16,1-2 1-16,-2 3-1 16,-1 4 1-16,-2 3-1 15,0 1 1-15,-3 2-1 16,1 11 0-16,0-3-1 16,-3 1 1-16,0 5-5 15,-3 2 0-15,0 3-7 16,1 2 0-16,-1 0-8 15,1-1 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79"/>
    </inkml:context>
    <inkml:brush xml:id="br0">
      <inkml:brushProperty name="width" value="0.2" units="cm"/>
      <inkml:brushProperty name="height" value="0.2" units="cm"/>
      <inkml:brushProperty name="color" value="#177D36"/>
      <inkml:brushProperty name="fitToCurve" value="1"/>
    </inkml:brush>
  </inkml:definitions>
  <inkml:trace contextRef="#ctx0" brushRef="#br0">-16646-7611 18 0,'0'3'9'0,"0"-13"-3"0,0 10 9 15,0 0-13-15,0 0 1 16,0 3 2-16,0-3 1 16,0 4-6-16,0-1 0 15,0-1 5-15,0-2 0 16,0 2-1-16,0 0 1 16,0-2-1-16,0 0 1 15,0 2-1-15,0 1 1 16,0-3-1-16,0 0 0 15,0 4-1-15,2-1 1 16,-2-3-2-16,3 0 1 0,0 1-1 16,0-1 1-16,-3 0-1 15,2 0 0-15,2 0-1 16,-1 0 1-16,2 3-1 16,0-3 0-16,0-3 0 15,0 3 1-15,-1 0-1 16,2 3 1-16,-1-3 0 15,2 0 0-15,1 0-1 16,2 3 0-16,-1-6 0 16,2 3 1-16,-1-3-2 15,2-1 1-15,0 2-1 16,1-3 1-16,-1 3-1 16,3 0 1-16,-1 2-1 15,2 0 0-15,-2 0 0 16,4-2 1-16,2 4-2 15,-1-4 1-15,2 0 0 0,-3-1 0 16,-4 1 0-16,4 2 1 16,-2 0-2-16,2-2 1 15,0 2 0-15,1 2 0 16,1 0 0-16,1-2 0 16,-2-2-1-16,1 2 1 15,-3 2 0-15,3 1 1 16,-1-1-1-16,4 0 0 15,0-2 0-15,-1 2 0 16,0 3 0-16,0-5 0 0,1 2 0 16,-3-4 0-16,2 2 0 15,-2 0 0-15,2 0 0 16,4 0 0-16,-1-5 0 16,-1 3 0-16,1 6 0 15,4-1 0-15,1-3 0 16,3-3 0-16,0 1 0 15,-5 0 1-15,0 4-1 16,-1-2 0-16,-2-2 0 16,0 2 0-16,3-2 0 15,-4 0 0-15,-2 4 0 16,1-2 0-16,-3-2 0 16,-3 2 0-16,0 0 0 15,-2-3 0-15,-3 6 0 16,4-3 0-16,-4 2 0 15,3-2 0-15,-1 0 0 0,2-2 0 16,-4 4 0-16,3-4 0 16,0-1 0-16,-2 3 0 15,-4 3 0-15,1-8 1 16,0 5-1-16,-2 0 0 16,-1 0 0-16,1-2 1 15,-3 4 0-15,0-2 1 16,-3 2 0-16,3-4 0 15,0 4-1-15,-5-2 1 16,2 3-1-16,-2-3 1 0,3 2-1 16,-3-2 0-16,3-2-1 15,-3 2 1-15,2 0-1 16,-2 0 0-16,3 2-4 16,-3-2 0-16,-3 2-11 15,-2 0 1-15,0 0-8 16,-5 3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80"/>
    </inkml:context>
    <inkml:brush xml:id="br0">
      <inkml:brushProperty name="width" value="0.14" units="cm"/>
      <inkml:brushProperty name="height" value="0.14" units="cm"/>
      <inkml:brushProperty name="fitToCurve" value="1"/>
    </inkml:brush>
  </inkml:definitions>
  <inkml:trace contextRef="#ctx0" brushRef="#br0">10 492 17 0,'-5'11'8'0,"5"-14"-4"0,0 3 8 16,0 0-10-16,0 0 1 15,-3 0 1-15,3-5 0 16,0 5-5-16,0 0 1 16,0 0 3-16,0-3 1 15,-2-3-2-15,2 2 1 16,0 0-1-16,2-3 1 15,-2 3-1-15,0-1 0 16,0-3-1-16,0-3 1 16,3 4-1-16,-3-4 1 0,0 0-1 15,3 0 0-15,-3 0-1 16,5 2 1-16,-3 0 0 16,3 1 0-16,-2-2-1 15,1 2 1-15,1-4-1 16,1 1 0-16,-1-2 0 15,2 0 1-15,2 2-1 16,2 2 0-16,2-2 0 16,1 0 0-16,2 0 0 15,0-2 1-15,1-1-1 16,1 3 0-16,4-2 0 16,1-2 1-16,1 2-1 15,2-2 0-15,1 3 0 16,1-3 1-16,-1-5-1 15,0 4 0-15,-3 3 0 16,1-1 0-16,0 2 0 16,3-2 0-16,-6 5 0 15,1 2 0-15,-2 1 0 0,0 1 0 16,1 5 0-16,1 0 1 16,-2 0 0-16,0 3 0 15,-4 1-1-15,0 2 1 16,-2-1 0-16,0 0 1 15,-2 1-1-15,0 0 0 16,-4 6 0-16,1 0 1 16,0-2-1-16,-6 6 1 15,4-3-1-15,-3 2 1 0,-2 1-1 16,2-3 0-16,-8 0 0 16,3 0 0-16,-2 0 0 15,2-2 0-15,-5 0-1 16,-3 1 0-16,-1-1 1 15,-2-2 0-15,-2-1-1 16,-1 1 0-16,-4 0 0 16,2 0 1-16,-2-5-1 15,3 1 0-15,0 0 0 16,0-4 1-16,3-1-1 16,2 0 0-16,-1-6 1 15,2 0 0-15,2-1-1 16,-1 0 1-16,3-2 0 15,2-2 0-15,3 2-1 16,0-6 1-16,3 3-1 16,2 0 1-16,0 0-1 15,0 4 0-15,0-2-1 16,0 2 1-16,2-2 0 0,3 2 1 16,2 2-2-16,1 0 1 15,4-1 0-15,-1 0 0 16,-2 3 0-16,4-8 0 15,-1 6-1-15,4-3 1 16,-2-2 0-16,-2 0 0 16,1 4 0-16,2 0 0 15,-1-1 0-15,2 1 0 0,-2 4-1 16,1 0 1-16,3 0 0 16,-4 3 0-16,-1-2 0 15,2 2 0-15,2 0 0 16,-2 0 1-16,0 0-1 15,-3 0 0-15,-2 5 0 16,0-2 0-16,-3 7 0 16,3-6 0-16,-5 3 0 15,0-5 0-15,0 4 0 16,-2 4 1-16,-1 1-1 16,2 0 0-16,0 0 0 15,-5 2 1-15,-1-2-1 16,2 4 1-16,-3-1-1 15,-2-3 1-15,0 2-1 16,-2 0 1-16,-3-2-1 16,0 1 1-16,-3-4-1 15,-2 3 0-15,1-2 0 0,-2-3 1 16,-1 1-1-16,0-2 1 16,-3-1-1-16,0-2 0 15,2 0 0-15,1-2 1 16,2-2-1-16,0-2 1 15,3-1-1-15,-1 3 1 16,3-2-1-16,0-1 0 16,0-1 0-16,3-1 0 15,0-2 0-15,2 0 0 0,0 2-1 16,2-4 1-16,3 0 0 16,2 1 0-16,4 0 0 15,3-1 0-15,-1-2 0 16,1 3 0-16,4-1 0 15,-1 0 0-15,3-1-1 16,0-1 1-16,2 2 0 16,-2 1 0-16,3-2 0 15,2-1 0-15,-1 2 0 16,1 1 0-16,-3 0 0 16,-2 5 0-16,3 0 0 15,-1 2 0-15,0 5 0 16,6-4 0-16,0 2 0 15,-7 0 0-15,2 7 0 16,2-7 0-16,-5 1 0 16,-3 4 0-16,-3 3-1 15,-1 2 1-15,0-4 0 16,-4 5 1-16,1 3-1 0,-2-1 1 16,-1 2 0-16,-2 1 0 15,0 4 0-15,-3-2 0 16,-2-2 0-16,0 2 0 15,-2-5 0-15,0 1 0 16,-3 1 0-16,0 1 0 16,0-1 0-16,0 1 1 15,-3 0-1-15,1-5 0 16,-2 0 0-16,-4-3 1 0,1 5-1 16,-1-8 0-16,0 0 0 15,1-4 0-15,0-1-1 16,-3-1 1-16,5-2-1 15,-1-4 1-15,-1-1 0 16,3-1 0-16,3-3-1 16,3 2 1-16,3-6-1 15,3-2 0-15,5 3 0 16,-1 0 1-16,1-3-1 16,2 4 0-16,2-1-1 15,3 2 1-15,0-3 0 16,0 2 0-16,0 2 0 15,0-3 0-15,0 4 0 16,-1-3 0-16,4 6 0 16,1 1 0-16,2 0 0 15,-1-1 0-15,-1 2 0 16,4 0 0-16,1 6 0 16,4-5 0-16,-1 8-1 0,3-6 1 15,0 3 0-15,-3 0 0 16,-2 5 0-16,-2-3 0 15,-4 5 0-15,-1 2 0 32,4 4 0-32,0 5 0 15,-1-5 0-15,-4 2 1 16,-3 2-1-16,-1-3 0 0,0 2 0 16,-4 2 0-16,-1-5 0 15,-1 0 1-15,-1 3-1 16,-4-1 1-16,-2 0-1 15,-2 1 1-15,-1-1 0 16,-2-2 0-16,0-1 0 16,-3 5 0-16,-1 0 0 15,-4-8 0-15,0 6-1 16,-1-2 1-16,1-5 0 16,-2 3 0-16,-3-2-1 15,7 0 1-15,-5-3 0 16,2-3 0-16,1-2 0 15,1-2 1-15,-1-4-1 16,4 1 0-16,1-2 1 16,3-4 0-16,3 4-1 15,-1-1 0-15,3 0 0 16,3 1 1-16,2-2-1 16,5-4 0-16,-4 1-1 15,5-2 0-15,-1 0 0 0,-1 0 0 16,2 2 0-16,2 1 0 15,-1 2 0-15,3-3 0 16,-1 2 0-16,3 2 0 16,3-4-1-16,1 0 1 15,-4 3 0-15,0-2 0 16,6 3 0-16,-2 1 0 16,3-1 0-16,0 3 0 0,1 2 0 15,0 0 0-15,-3 2 0 16,-1 2 0-16,-2 0-1 15,1 2 0-15,-2 3 1 16,-4-2 0-16,1 3 0 16,0-4 0-16,0 3 0 15,-3 0 0-15,1 4 1 16,-1 0 1-16,-2 0-2 16,0 2 0-16,-3 3 0 15,1 0 0-15,-1-3 0 16,-1 5 0-16,-2 1 0 15,-1 3 0-15,-1-4 0 16,-2 2 1-16,0 2-1 16,-2 0 0-16,-1-2 0 15,-1 0 0-15,-2 1 0 16,-1 0 1-16,-3-4-1 16,0-2 0-16,-3-1 0 15,1-1 1-15,-3 0-1 0,3-4 0 16,-1 0 0-16,1-3 0 15,-1 1 0-15,1-2 1 16,0-3-1-16,2 1 1 16,2-3-1-16,4-3 0 15,-1 1 0-15,2 0 0 16,3-8 0-16,0 4 0 16,3-5 0-16,4 4 0 0,0-4-1 15,0 3 1-15,2-1 0 16,-2 0 0-16,2 0-1 15,-1 0 1-15,2 2 0 16,2-1 0-16,1-4 0 16,-1 11 0-16,1-2 0 15,-1 3 0-15,0-2 0 16,3 4 0-16,0 1 0 16,-2 3 0-16,-1 1-1 15,1-3 1-15,1 3 0 16,-1 4 0-16,-1 0-1 15,1 0 1-15,-1 0 0 16,0-2 0-16,-1 2 0 16,-1 2 0-16,-4 0 0 15,0 0 1-15,-1 3-1 16,0-1 0-16,0 3 0 16,-1 2 0-16,-1 2 0 15,-3 2 0-15,0 1 0 0,0-1 0 16,0 4 0-16,-4-5 0 15,-2-4 0-15,-1 6 1 16,-1-4-1-16,-4 0 1 16,-3-4-1-16,0 1 0 15,0 0 0-15,-5-2 1 16,0-2 0-16,0 0 0 16,1-3-1-16,-1-2 0 0,0-2 0 15,3-3 1-15,1-1-1 16,2-3 0-16,1 0 0 15,4-3 1-15,1-4-1 16,3 0 0-16,0 1 0 16,2-5 1-16,3 2-1 15,3-4 0-15,-1 2 0 16,4-2 0-16,1 0 0 16,0-3 0-16,3 5-1 15,1 0 1-15,-2-2 0 16,4 1 1-16,-1 4-1 15,0 1 0-15,1 3-1 16,-1-1 1-16,1 3 0 16,-1 2 0-16,3 0-1 15,2 2 1-15,3-2-1 16,0 5 1-16,-3-3 0 16,1 4 0-16,-1 3 0 15,1-3 0-15,-3 2 0 16,0 5 0-16,-3-2 0 0,-2 0 0 15,1 0 0-15,-5-3 0 16,2 4 0-16,-1-1 0 16,-1 0 0-16,-2 0 0 15,-2 2 0-15,1 1 0 16,-3-2 0-16,0 2 1 16,0 0-1-16,-3 1 1 15,-1 2-1-15,-4 1 0 0,-2 0 0 16,-1-2 1-16,-3-2-1 15,-1 0 1-15,-2-1-1 16,-3-4 1-16,2 3-1 16,-1-6 0-16,2 3 0 15,-1-5 0-15,-2 0 0 16,3 1 1-16,0-7-1 16,-1 2 0-16,3 0 0 15,0-7 1-15,3 0-1 16,-1-4 0-16,4 3 0 15,1-3 0-15,3-3-1 16,2 1 1-16,1 2 0 16,2 0 0-16,5 3 0 15,0-2 0-15,3-3-1 16,4 2 1-16,3 2-1 16,0 0 1-16,0 1 0 15,-1 1 0-15,7 0-1 16,-1 0 1-16,1 5 0 0,0 0 0 15,-1 2 0-15,-4 0 0 16,2 0 0-16,-3 4 0 16,0 0-1-16,-3 2 1 15,-2-2 0-15,1 3 1 16,-5 1-1-16,2-1 0 16,-3 4 0-16,0 0 0 15,1 4 0-15,-4 2 0 16,0 1 0-16,-2-2 1 0,2-1-1 15,-2 3 0-15,0-3 0 16,0 1 1-16,-2 2-1 16,0 0 0-16,0-3 0 15,-1 3 0-15,-2-1 0 16,-3-2 1-16,3-1-1 16,0-1 0-16,1 3 0 15,-2-1 1-15,-1 1-1 16,-1-3 0-16,2 3 0 15,-2-1 0-15,0 2 0 16,0 1 0-16,2-3 0 16,-2 1 0-16,1 2 0 15,-6-3 1-15,3-1-1 16,0 1 0-16,0 0 1 16,0-2 0-16,0 4-1 15,0-5 1-15,-2 2 0 16,1-2 0-16,2-2-1 15,-1 3 1-15,0 0-1 0,0-1 1 16,1-4-1-16,-2-1 1 16,1-1-1-16,-2 3 0 15,-1 0 0-15,4-1 0 16,-2 2 0-16,2-2 0 16,-1 2 0-16,2-2 1 15,1-1-1-15,0-1 1 16,2 0-1-16,0-1 0 0,2-3 0 15,0 1 0-15,1-1-3 16,-3-2 0-16,0-2-9 16,0-1 1-16,-2 0-16 15,-1-4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9-18T14:29:33.881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-13288-7423 16 0,'0'2'8'0,"-2"-2"-5"0,2 0 9 16,0 0-10-16,0 0 0 15,0 0 1-15,-2 3 1 16,2-3-4-16,0 0 0 16,-3-3 3-16,1 3 1 15,2 0-1-15,0 0 0 16,0 0-1-16,-2 3 1 16,2-2 0-16,0-1 0 15,0 3-2-15,0-1 1 16,0-2 0-16,-3 0 0 0,3 0-1 15,0 0 0-15,0 0 0 16,0 2 0-16,0-2-1 16,0 0 1-16,0 2 0 15,3 1 0-15,-3-3 0 16,0 0 0-16,2 2-1 16,0-2 1-16,1 4-1 15,-1-2 1-15,0 3 0 16,-2 0 0-16,0 1-1 15,0 3 0-15,0-1 0 16,-2 2 0-16,2 1 0 16,-2 2 1-16,-1-2-2 15,1 2 1-15,0-4 0 16,-1 0 1-16,-2 1-1 16,2 1 0-16,-2-1 0 15,3 3 1-15,-1-4-1 0,1 0 1 16,2-2-1-16,0-1 1 15,2 0-1-15,1-2 1 16,1 1-1-16,5 0 0 16,-2-1-1-16,0 0 1 15,3 1 0-15,0 0 0 16,0-1 0-16,0 0 0 16,0 1 0-16,-3-1 1 15,1 0 0-15,-3 6 0 16,0-2-1-16,-2 2 0 0,-1 2 0 15,-2-1 0-15,-2 5 0 16,-1-1 0-16,-2 3 0 16,0 0 0-16,0 0 0 15,0-1 1-15,0-2-1 16,0 1 1-16,3-3-1 16,-1 5 0-16,3-5 0 15,0-2 1-15,0-1-1 16,3 1 0-16,-1-1 0 15,1-2 0-15,2-1 0 16,2 0 0-16,0-3 0 16,4 1 0-16,-2-3 0 15,1-1 0-15,1 2 0 16,3-1 1-16,1 0-1 16,0 1 0-16,-2-1 0 0,-4 2 0 15,1 3 0-15,-2-3 1 16,0 0-1-16,-4 6 0 15,-1-2 0-15,-3 2 0 16,-3 5 0-16,1-2 0 16,0 2 0-16,-6 3 0 15,0 0 0-15,3 0 0 16,-2 1 0-16,0-3 0 16,1-3 0-16,1 3 0 15,3-1 0-15,2-2 0 16,-3-3 0-16,6 0 0 15,-1-4 0-15,6-1 0 0,2 0 0 16,2-5 0-16,4-5 0 16,-2 5 1-16,4 0-2 15,-1-2 1-15,-5-1 0 16,3 2 0-16,-3-2 0 16,0 3 0-16,-1 0 0 15,-1 0 0-15,-1 0 0 16,-1 3 0-16,0-2 0 15,-1 4 0-15,-2 0 0 16,-1 2 0-16,2-1 0 16,-3 3 0-16,-1 4 0 15,-2-2 1-15,2-2-1 16,-2 0 0-16,3-3 0 16,-1-1 1-16,1-1-1 15,1 0 1-15,1-1-1 16,4-1 1-16,-2 0-1 0,2-2 1 15,2 0 0-15,1 0 0 16,0 0-1-16,1-2 1 16,-1-3-1-16,4 1 1 15,0 0-1-15,2-3 1 16,-1 7-1-16,-1-4 1 16,-2 4-1-16,-3 4 1 15,1-2-1-15,1 5 0 16,-6 2-1-16,0-1 1 15,-2 4 0-15,3-1 0 0,-1-1 0 16,-2 5 0-16,2-5 0 16,1 4 0-16,0-5 0 15,-1-3 0 1,3 3 0 0,0-5 0-16,0-1 0 15,-1-3 1-15,2-3-1 16,-1 1 0-16,-1-3 0 15,2-1 1-15,-2-3-1 16,0 0 1-16,2-2-1 16,2 2 0-16,-1-2 0 15,0 3 0-15,0-1-1 16,1 2 1-16,-3 0 0 16,-1 3 0-16,2 1 0 15,-4 3 0-15,0 0 0 16,1 3 0-16,5 1-1 0,-4 3 1 15,-1 0 0-15,0-1 0 16,2 0 0-16,5 2 0 16,-6-1 0-16,6-4 0 15,-2 0 0-15,-1-3 1 16,1 0-1-16,2-3 0 16,-3-3 0-16,0-3 1 15,-2-2 0-15,1 0 0 16,-2-7-1-16,1 3 1 15,1 2-1-15,-2-5 0 0,1 2 0 16,0 1 0-16,0 0 0 16,0-1 0-16,0 3 0 15,0 0 0-15,0 0-1 16,-3-1 1-16,3 3 0 16,-2 2 0-16,-1 5-1 15,1-1 1-15,-3-1 0 16,0 8 0-16,2 1 0 15,-2-2 0-15,0 4 0 16,-2-1 0-16,2 2 0 16,0-1 0-16,0 4 0 15,-3-5 0-15,2-4-1 16,1-1 1-16,3-2 0 16,4-4 0-16,-2-4 0 15,-5 0 0-15,0-2 0 16,1-5 1-16,-4 0-1 15,2-1 1-15,-4-1-1 0,0-1 0 16,6 5 0-16,-6-2 0 16,2 2 0-16,3-6 0 15,-3 4 0-15,4 0 0 16,-1 6 0-16,4 0 0 16,-1 0-1-16,2 5 1 15,-1 1-1-15,4-4 1 16,0 3 0-16,2 4 0 15,-2-2-1-15,-1-2 1 0,0 3 0 16,0-3 0-16,1 1 0 16,-3-3 1-16,0 3-1 15,-3-4 0-15,-2 4 0 16,-5-6 1-16,-2 1-1 16,-1-4 1-16,-2 4-1 15,0-2 1-15,-2 0-1 16,2 0 0-16,-3-1 0 15,1 2 1-15,0-3-1 16,2 5 0-16,-1-1 0 16,4-2 0-16,2-1-1 15,0 3 1-15,2 0 0 16,4 3 0-16,-1-2-1 16,-1 2 1-16,2-1 0 15,-2-2 0-15,1 1 0 16,1-1 0-16,-1 3 0 15,-1 1 1-15,1-2 0 0,0-1 0 16,-2 3 0-16,-1-2 1 16,1-2-2-16,-1 2 1 15,-2 0 0-15,0 0 0 16,0 0-1-16,0 0 0 16,0 1 0-16,-2-3 0 15,-1 4-1-15,1-1 1 16,-1 1-7-16,1-4 0 15,-1 1-9-15,3 4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1748C-3EF6-4AB3-AA22-DF3E1B58DD21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74F1E-9A8E-4FE0-9C5D-9D7350E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1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great to be back</a:t>
            </a:r>
            <a:r>
              <a:rPr lang="en-US" baseline="0" dirty="0" smtClean="0"/>
              <a:t> in Philly. I actually grew up about 4 mi from here in Overbrook.  Also went to Eagles Games in across the street at Franklin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36B1A5-5311-42A3-9375-59B7B798E8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98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248BB-4F44-40D8-838F-D1679AAE763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248BB-4F44-40D8-838F-D1679AAE763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5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6B1A5-5311-42A3-9375-59B7B798E8A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3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mention controlling geometric phase with temperature</a:t>
            </a:r>
          </a:p>
        </p:txBody>
      </p:sp>
    </p:spTree>
    <p:extLst>
      <p:ext uri="{BB962C8B-B14F-4D97-AF65-F5344CB8AC3E}">
        <p14:creationId xmlns:p14="http://schemas.microsoft.com/office/powerpoint/2010/main" val="312599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 80</a:t>
            </a:r>
            <a:r>
              <a:rPr lang="en-US" baseline="0" dirty="0" smtClean="0"/>
              <a:t> </a:t>
            </a:r>
            <a:r>
              <a:rPr lang="en-US" dirty="0" smtClean="0"/>
              <a:t>physicists, 19 institutions,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FA33F-2809-4904-9044-214514293E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5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FA33F-2809-4904-9044-214514293EB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8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11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2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6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1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7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2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5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74FA0-9263-4A85-97CF-A8A1F0C2673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7923A-60D7-47FC-8EA3-F464E313A2A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12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80.png"/><Relationship Id="rId1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2.emf"/><Relationship Id="rId26" Type="http://schemas.openxmlformats.org/officeDocument/2006/relationships/image" Target="../media/image360.emf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00.emf"/><Relationship Id="rId42" Type="http://schemas.openxmlformats.org/officeDocument/2006/relationships/image" Target="../media/image440.emf"/><Relationship Id="rId47" Type="http://schemas.openxmlformats.org/officeDocument/2006/relationships/customXml" Target="../ink/ink22.xml"/><Relationship Id="rId50" Type="http://schemas.openxmlformats.org/officeDocument/2006/relationships/image" Target="../media/image480.emf"/><Relationship Id="rId55" Type="http://schemas.openxmlformats.org/officeDocument/2006/relationships/customXml" Target="../ink/ink26.xml"/><Relationship Id="rId63" Type="http://schemas.openxmlformats.org/officeDocument/2006/relationships/customXml" Target="../ink/ink30.xml"/><Relationship Id="rId68" Type="http://schemas.openxmlformats.org/officeDocument/2006/relationships/image" Target="../media/image57.emf"/><Relationship Id="rId76" Type="http://schemas.openxmlformats.org/officeDocument/2006/relationships/image" Target="../media/image61.emf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emf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50.emf"/><Relationship Id="rId32" Type="http://schemas.openxmlformats.org/officeDocument/2006/relationships/image" Target="../media/image390.emf"/><Relationship Id="rId37" Type="http://schemas.openxmlformats.org/officeDocument/2006/relationships/customXml" Target="../ink/ink17.xml"/><Relationship Id="rId40" Type="http://schemas.openxmlformats.org/officeDocument/2006/relationships/image" Target="../media/image430.emf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520.emf"/><Relationship Id="rId66" Type="http://schemas.openxmlformats.org/officeDocument/2006/relationships/image" Target="../media/image56.emf"/><Relationship Id="rId74" Type="http://schemas.openxmlformats.org/officeDocument/2006/relationships/image" Target="../media/image60.emf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82" Type="http://schemas.openxmlformats.org/officeDocument/2006/relationships/image" Target="../media/image64.emf"/><Relationship Id="rId10" Type="http://schemas.openxmlformats.org/officeDocument/2006/relationships/image" Target="../media/image280.emf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5.emf"/><Relationship Id="rId52" Type="http://schemas.openxmlformats.org/officeDocument/2006/relationships/image" Target="../media/image49.emf"/><Relationship Id="rId60" Type="http://schemas.openxmlformats.org/officeDocument/2006/relationships/image" Target="../media/image53.emf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62.emf"/><Relationship Id="rId81" Type="http://schemas.openxmlformats.org/officeDocument/2006/relationships/customXml" Target="../ink/ink39.xml"/><Relationship Id="rId4" Type="http://schemas.openxmlformats.org/officeDocument/2006/relationships/image" Target="../media/image23.wmf"/><Relationship Id="rId9" Type="http://schemas.openxmlformats.org/officeDocument/2006/relationships/customXml" Target="../ink/ink3.xml"/><Relationship Id="rId14" Type="http://schemas.openxmlformats.org/officeDocument/2006/relationships/image" Target="../media/image30.emf"/><Relationship Id="rId22" Type="http://schemas.openxmlformats.org/officeDocument/2006/relationships/image" Target="../media/image340.emf"/><Relationship Id="rId27" Type="http://schemas.openxmlformats.org/officeDocument/2006/relationships/customXml" Target="../ink/ink12.xml"/><Relationship Id="rId30" Type="http://schemas.openxmlformats.org/officeDocument/2006/relationships/image" Target="../media/image380.emf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7.emf"/><Relationship Id="rId56" Type="http://schemas.openxmlformats.org/officeDocument/2006/relationships/image" Target="../media/image510.emf"/><Relationship Id="rId64" Type="http://schemas.openxmlformats.org/officeDocument/2006/relationships/image" Target="../media/image55.emf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270.emf"/><Relationship Id="rId51" Type="http://schemas.openxmlformats.org/officeDocument/2006/relationships/customXml" Target="../ink/ink24.xml"/><Relationship Id="rId72" Type="http://schemas.openxmlformats.org/officeDocument/2006/relationships/image" Target="../media/image59.emf"/><Relationship Id="rId80" Type="http://schemas.openxmlformats.org/officeDocument/2006/relationships/image" Target="../media/image63.emf"/><Relationship Id="rId3" Type="http://schemas.openxmlformats.org/officeDocument/2006/relationships/oleObject" Target="../embeddings/oleObject15.bin"/><Relationship Id="rId12" Type="http://schemas.openxmlformats.org/officeDocument/2006/relationships/image" Target="../media/image290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20.emf"/><Relationship Id="rId46" Type="http://schemas.openxmlformats.org/officeDocument/2006/relationships/image" Target="../media/image46.emf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33.emf"/><Relationship Id="rId41" Type="http://schemas.openxmlformats.org/officeDocument/2006/relationships/customXml" Target="../ink/ink19.xml"/><Relationship Id="rId54" Type="http://schemas.openxmlformats.org/officeDocument/2006/relationships/image" Target="../media/image500.emf"/><Relationship Id="rId62" Type="http://schemas.openxmlformats.org/officeDocument/2006/relationships/image" Target="../media/image54.emf"/><Relationship Id="rId70" Type="http://schemas.openxmlformats.org/officeDocument/2006/relationships/image" Target="../media/image58.emf"/><Relationship Id="rId75" Type="http://schemas.openxmlformats.org/officeDocument/2006/relationships/customXml" Target="../ink/ink3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0.emf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70.emf"/><Relationship Id="rId36" Type="http://schemas.openxmlformats.org/officeDocument/2006/relationships/image" Target="../media/image410.emf"/><Relationship Id="rId49" Type="http://schemas.openxmlformats.org/officeDocument/2006/relationships/customXml" Target="../ink/ink23.xml"/><Relationship Id="rId57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7.emf"/><Relationship Id="rId3" Type="http://schemas.openxmlformats.org/officeDocument/2006/relationships/oleObject" Target="../embeddings/oleObject16.bin"/><Relationship Id="rId21" Type="http://schemas.openxmlformats.org/officeDocument/2006/relationships/image" Target="../media/image87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4.e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e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image" Target="../media/image89.png"/><Relationship Id="rId10" Type="http://schemas.openxmlformats.org/officeDocument/2006/relationships/image" Target="../media/image29.emf"/><Relationship Id="rId19" Type="http://schemas.openxmlformats.org/officeDocument/2006/relationships/oleObject" Target="../embeddings/oleObject24.bin"/><Relationship Id="rId4" Type="http://schemas.openxmlformats.org/officeDocument/2006/relationships/image" Target="../media/image26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5.emf"/><Relationship Id="rId22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48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26.bin"/><Relationship Id="rId15" Type="http://schemas.openxmlformats.org/officeDocument/2006/relationships/image" Target="../media/image100.png"/><Relationship Id="rId10" Type="http://schemas.openxmlformats.org/officeDocument/2006/relationships/image" Target="../media/image44.png"/><Relationship Id="rId4" Type="http://schemas.openxmlformats.org/officeDocument/2006/relationships/image" Target="../media/image39.wmf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2.e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6.jpeg"/><Relationship Id="rId4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440.png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9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www.researchgate.net/journal/0036-8075_Scien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1707.01817" TargetMode="External"/><Relationship Id="rId5" Type="http://schemas.openxmlformats.org/officeDocument/2006/relationships/hyperlink" Target="https://arxiv.org/abs/1712.05663" TargetMode="External"/><Relationship Id="rId4" Type="http://schemas.openxmlformats.org/officeDocument/2006/relationships/hyperlink" Target="http://pdg.lbl.gov/2017/listings/rpp2017-list-n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3.jpeg"/><Relationship Id="rId5" Type="http://schemas.openxmlformats.org/officeDocument/2006/relationships/image" Target="../media/image2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Tests of Discrete Symmetries with Trapped </a:t>
            </a:r>
            <a:r>
              <a:rPr lang="en-US" sz="40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Neutrons</a:t>
            </a:r>
          </a:p>
        </p:txBody>
      </p:sp>
      <p:sp>
        <p:nvSpPr>
          <p:cNvPr id="172035" name="Content Placeholder 3"/>
          <p:cNvSpPr>
            <a:spLocks noGrp="1"/>
          </p:cNvSpPr>
          <p:nvPr>
            <p:ph idx="1"/>
          </p:nvPr>
        </p:nvSpPr>
        <p:spPr>
          <a:xfrm>
            <a:off x="76200" y="1143000"/>
            <a:ext cx="8686800" cy="48768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smtClean="0">
                <a:latin typeface="+mj-lt"/>
              </a:rPr>
              <a:t>Discrete Symmetries in Particle Interactions</a:t>
            </a:r>
          </a:p>
          <a:p>
            <a:pPr marL="457200" lvl="1" indent="0">
              <a:buNone/>
            </a:pP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Neutron trapping -&gt; Ultra-Cold Neutrons (UCN) </a:t>
            </a:r>
          </a:p>
          <a:p>
            <a:pPr marL="457200" lvl="1" indent="0">
              <a:buNone/>
            </a:pPr>
            <a:endParaRPr lang="en-US" dirty="0" smtClean="0">
              <a:latin typeface="+mj-lt"/>
            </a:endParaRPr>
          </a:p>
          <a:p>
            <a:pPr eaLnBrk="1" hangingPunct="1"/>
            <a:r>
              <a:rPr lang="en-US" dirty="0" smtClean="0">
                <a:latin typeface="+mj-lt"/>
              </a:rPr>
              <a:t>Probing </a:t>
            </a:r>
            <a:r>
              <a:rPr lang="en-US" b="1" dirty="0" smtClean="0">
                <a:latin typeface="+mj-lt"/>
              </a:rPr>
              <a:t>large</a:t>
            </a:r>
            <a:r>
              <a:rPr lang="en-US" dirty="0" smtClean="0">
                <a:latin typeface="+mj-lt"/>
              </a:rPr>
              <a:t> Parity violation in Electroweak </a:t>
            </a:r>
            <a:r>
              <a:rPr lang="en-US" dirty="0">
                <a:latin typeface="+mj-lt"/>
              </a:rPr>
              <a:t>I</a:t>
            </a:r>
            <a:r>
              <a:rPr lang="en-US" dirty="0" smtClean="0">
                <a:latin typeface="+mj-lt"/>
              </a:rPr>
              <a:t>nteraction</a:t>
            </a:r>
          </a:p>
          <a:p>
            <a:pPr lvl="1"/>
            <a:r>
              <a:rPr lang="en-US" dirty="0" smtClean="0">
                <a:latin typeface="+mj-lt"/>
              </a:rPr>
              <a:t>Precision study of neutron </a:t>
            </a:r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>
                <a:latin typeface="+mj-lt"/>
              </a:rPr>
              <a:t>-decay</a:t>
            </a:r>
          </a:p>
          <a:p>
            <a:pPr lvl="2"/>
            <a:r>
              <a:rPr lang="en-US" dirty="0" smtClean="0">
                <a:latin typeface="+mj-lt"/>
              </a:rPr>
              <a:t>Virtual particle corrections access high mass scales</a:t>
            </a:r>
            <a:endParaRPr lang="en-US" dirty="0"/>
          </a:p>
          <a:p>
            <a:pPr lvl="1"/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Searching for </a:t>
            </a:r>
            <a:r>
              <a:rPr lang="en-US" b="1" dirty="0" smtClean="0">
                <a:latin typeface="+mj-lt"/>
              </a:rPr>
              <a:t>very small</a:t>
            </a:r>
            <a:r>
              <a:rPr lang="en-US" dirty="0" smtClean="0">
                <a:latin typeface="+mj-lt"/>
              </a:rPr>
              <a:t> Time-Reversal </a:t>
            </a:r>
            <a:r>
              <a:rPr lang="en-US" dirty="0" smtClean="0"/>
              <a:t>(CP</a:t>
            </a:r>
            <a:r>
              <a:rPr lang="en-US" dirty="0"/>
              <a:t>) </a:t>
            </a:r>
            <a:r>
              <a:rPr lang="en-US" dirty="0">
                <a:latin typeface="+mj-lt"/>
              </a:rPr>
              <a:t>V</a:t>
            </a:r>
            <a:r>
              <a:rPr lang="en-US" dirty="0" smtClean="0">
                <a:latin typeface="+mj-lt"/>
              </a:rPr>
              <a:t>iolation</a:t>
            </a:r>
          </a:p>
          <a:p>
            <a:pPr lvl="1"/>
            <a:r>
              <a:rPr lang="en-US" dirty="0" smtClean="0">
                <a:latin typeface="+mj-lt"/>
              </a:rPr>
              <a:t>Via </a:t>
            </a:r>
            <a:r>
              <a:rPr lang="en-US" dirty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eutron Electric Dipole Moment (EDM)</a:t>
            </a:r>
          </a:p>
          <a:p>
            <a:pPr eaLnBrk="1" hangingPunct="1"/>
            <a:endParaRPr lang="en-US" dirty="0" smtClean="0">
              <a:latin typeface="+mj-lt"/>
            </a:endParaRPr>
          </a:p>
        </p:txBody>
      </p:sp>
      <p:sp>
        <p:nvSpPr>
          <p:cNvPr id="172036" name="TextBox 4"/>
          <p:cNvSpPr txBox="1">
            <a:spLocks noChangeArrowheads="1"/>
          </p:cNvSpPr>
          <p:nvPr/>
        </p:nvSpPr>
        <p:spPr bwMode="auto">
          <a:xfrm>
            <a:off x="6694488" y="5934075"/>
            <a:ext cx="128753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B.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Filippone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Ph242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itchFamily="34" charset="0"/>
              </a:rPr>
              <a:t>2/15/19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1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2286000"/>
            <a:ext cx="3962400" cy="2362200"/>
            <a:chOff x="2880" y="624"/>
            <a:chExt cx="2496" cy="1488"/>
          </a:xfrm>
        </p:grpSpPr>
        <p:pic>
          <p:nvPicPr>
            <p:cNvPr id="719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432" t="12964" r="20589" b="29630"/>
            <a:stretch>
              <a:fillRect/>
            </a:stretch>
          </p:blipFill>
          <p:spPr bwMode="auto">
            <a:xfrm>
              <a:off x="2880" y="624"/>
              <a:ext cx="2496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97" name="Freeform 4"/>
            <p:cNvSpPr>
              <a:spLocks/>
            </p:cNvSpPr>
            <p:nvPr/>
          </p:nvSpPr>
          <p:spPr bwMode="auto">
            <a:xfrm>
              <a:off x="3552" y="1296"/>
              <a:ext cx="144" cy="36"/>
            </a:xfrm>
            <a:custGeom>
              <a:avLst/>
              <a:gdLst>
                <a:gd name="T0" fmla="*/ 144 w 144"/>
                <a:gd name="T1" fmla="*/ 36 h 36"/>
                <a:gd name="T2" fmla="*/ 0 w 144"/>
                <a:gd name="T3" fmla="*/ 0 h 36"/>
                <a:gd name="T4" fmla="*/ 0 60000 65536"/>
                <a:gd name="T5" fmla="*/ 0 60000 65536"/>
                <a:gd name="T6" fmla="*/ 0 w 144"/>
                <a:gd name="T7" fmla="*/ 0 h 36"/>
                <a:gd name="T8" fmla="*/ 144 w 144"/>
                <a:gd name="T9" fmla="*/ 36 h 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36">
                  <a:moveTo>
                    <a:pt x="144" y="36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7198" name="Freeform 5"/>
            <p:cNvSpPr>
              <a:spLocks/>
            </p:cNvSpPr>
            <p:nvPr/>
          </p:nvSpPr>
          <p:spPr bwMode="auto">
            <a:xfrm>
              <a:off x="4896" y="927"/>
              <a:ext cx="144" cy="36"/>
            </a:xfrm>
            <a:custGeom>
              <a:avLst/>
              <a:gdLst>
                <a:gd name="T0" fmla="*/ 144 w 144"/>
                <a:gd name="T1" fmla="*/ 36 h 36"/>
                <a:gd name="T2" fmla="*/ 0 w 144"/>
                <a:gd name="T3" fmla="*/ 0 h 36"/>
                <a:gd name="T4" fmla="*/ 0 60000 65536"/>
                <a:gd name="T5" fmla="*/ 0 60000 65536"/>
                <a:gd name="T6" fmla="*/ 0 w 144"/>
                <a:gd name="T7" fmla="*/ 0 h 36"/>
                <a:gd name="T8" fmla="*/ 144 w 144"/>
                <a:gd name="T9" fmla="*/ 36 h 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4" h="36">
                  <a:moveTo>
                    <a:pt x="144" y="36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7177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8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 smtClean="0">
                <a:solidFill>
                  <a:srgbClr val="FF9900"/>
                </a:solidFill>
                <a:latin typeface="+mn-lt"/>
              </a:rPr>
              <a:t>What about HUGE Molecular EDMs!</a:t>
            </a:r>
          </a:p>
        </p:txBody>
      </p:sp>
      <p:sp>
        <p:nvSpPr>
          <p:cNvPr id="7178" name="Text Box 8"/>
          <p:cNvSpPr txBox="1">
            <a:spLocks noChangeArrowheads="1"/>
          </p:cNvSpPr>
          <p:nvPr/>
        </p:nvSpPr>
        <p:spPr bwMode="auto">
          <a:xfrm>
            <a:off x="838200" y="1219200"/>
            <a:ext cx="38862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/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H</a:t>
            </a:r>
            <a:r>
              <a:rPr lang="en-US" sz="2000" baseline="-2500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0:   d = 0.4 x 10</a:t>
            </a:r>
            <a:r>
              <a:rPr lang="en-US" sz="2000" baseline="30000">
                <a:solidFill>
                  <a:srgbClr val="000000"/>
                </a:solidFill>
                <a:latin typeface="Comic Sans MS" pitchFamily="66" charset="0"/>
              </a:rPr>
              <a:t>-8</a:t>
            </a:r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 e-cm</a:t>
            </a:r>
          </a:p>
          <a:p>
            <a:pPr marL="457200" indent="-457200" eaLnBrk="1" hangingPunct="1"/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NaCl:  d=  1.8 x 10</a:t>
            </a:r>
            <a:r>
              <a:rPr lang="en-US" sz="2000" baseline="30000">
                <a:solidFill>
                  <a:srgbClr val="000000"/>
                </a:solidFill>
                <a:latin typeface="Comic Sans MS" pitchFamily="66" charset="0"/>
              </a:rPr>
              <a:t>-8 </a:t>
            </a:r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e-cm</a:t>
            </a:r>
          </a:p>
          <a:p>
            <a:pPr marL="457200" indent="-457200" eaLnBrk="1" hangingPunct="1"/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NH</a:t>
            </a:r>
            <a:r>
              <a:rPr lang="en-US" sz="2000" baseline="-25000">
                <a:solidFill>
                  <a:srgbClr val="000000"/>
                </a:solidFill>
                <a:latin typeface="Comic Sans MS" pitchFamily="66" charset="0"/>
              </a:rPr>
              <a:t>3</a:t>
            </a:r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:   d = 0.3 x 10</a:t>
            </a:r>
            <a:r>
              <a:rPr lang="en-US" sz="2000" baseline="30000">
                <a:solidFill>
                  <a:srgbClr val="000000"/>
                </a:solidFill>
                <a:latin typeface="Comic Sans MS" pitchFamily="66" charset="0"/>
              </a:rPr>
              <a:t>-8 </a:t>
            </a:r>
            <a:r>
              <a:rPr lang="en-US" sz="2000">
                <a:solidFill>
                  <a:srgbClr val="000000"/>
                </a:solidFill>
                <a:latin typeface="Comic Sans MS" pitchFamily="66" charset="0"/>
              </a:rPr>
              <a:t>e-cm </a:t>
            </a:r>
          </a:p>
        </p:txBody>
      </p:sp>
      <p:graphicFrame>
        <p:nvGraphicFramePr>
          <p:cNvPr id="329738" name="Object 10"/>
          <p:cNvGraphicFramePr>
            <a:graphicFrameLocks noChangeAspect="1"/>
          </p:cNvGraphicFramePr>
          <p:nvPr>
            <p:extLst/>
          </p:nvPr>
        </p:nvGraphicFramePr>
        <p:xfrm>
          <a:off x="76200" y="5122863"/>
          <a:ext cx="5043488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4" imgW="2552400" imgH="838080" progId="Equation.3">
                  <p:embed/>
                </p:oleObj>
              </mc:Choice>
              <mc:Fallback>
                <p:oleObj name="Equation" r:id="rId4" imgW="2552400" imgH="838080" progId="Equation.3">
                  <p:embed/>
                  <p:pic>
                    <p:nvPicPr>
                      <p:cNvPr id="3297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122863"/>
                        <a:ext cx="5043488" cy="165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55" name="Text Box 27"/>
          <p:cNvSpPr txBox="1">
            <a:spLocks noChangeArrowheads="1"/>
          </p:cNvSpPr>
          <p:nvPr/>
        </p:nvSpPr>
        <p:spPr bwMode="auto">
          <a:xfrm>
            <a:off x="5105400" y="5984875"/>
            <a:ext cx="29003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Ground state is actually a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Comic Sans MS" pitchFamily="66" charset="0"/>
              </a:rPr>
              <a:t>superposition</a:t>
            </a:r>
          </a:p>
        </p:txBody>
      </p:sp>
      <p:sp>
        <p:nvSpPr>
          <p:cNvPr id="7181" name="Line 28"/>
          <p:cNvSpPr>
            <a:spLocks noChangeShapeType="1"/>
          </p:cNvSpPr>
          <p:nvPr/>
        </p:nvSpPr>
        <p:spPr bwMode="auto">
          <a:xfrm flipV="1">
            <a:off x="1398588" y="2743200"/>
            <a:ext cx="0" cy="6858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82" name="Line 30"/>
          <p:cNvSpPr>
            <a:spLocks noChangeShapeType="1"/>
          </p:cNvSpPr>
          <p:nvPr/>
        </p:nvSpPr>
        <p:spPr bwMode="auto">
          <a:xfrm flipV="1">
            <a:off x="3546475" y="2743200"/>
            <a:ext cx="0" cy="6858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438400" y="5067300"/>
                <a:ext cx="261290" cy="4816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067300"/>
                <a:ext cx="261290" cy="4816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810000" y="5791200"/>
                <a:ext cx="261290" cy="4816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791200"/>
                <a:ext cx="261290" cy="481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812455" y="5795029"/>
                <a:ext cx="261290" cy="4816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55" y="5795029"/>
                <a:ext cx="261290" cy="4816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87177" y="5995393"/>
                <a:ext cx="332023" cy="4816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7" y="5995393"/>
                <a:ext cx="332023" cy="4816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52600" y="4904886"/>
                <a:ext cx="228600" cy="8436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8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904886"/>
                <a:ext cx="228600" cy="8436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9734" name="Text Box 6"/>
          <p:cNvSpPr txBox="1">
            <a:spLocks noChangeArrowheads="1"/>
          </p:cNvSpPr>
          <p:nvPr/>
        </p:nvSpPr>
        <p:spPr bwMode="auto">
          <a:xfrm>
            <a:off x="228600" y="4419600"/>
            <a:ext cx="3663950" cy="976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dirty="0">
                <a:solidFill>
                  <a:srgbClr val="C0504D"/>
                </a:solidFill>
                <a:latin typeface="Comic Sans MS" pitchFamily="66" charset="0"/>
              </a:rPr>
              <a:t>But NH</a:t>
            </a:r>
            <a:r>
              <a:rPr lang="en-US" sz="2000" b="1" baseline="-25000" dirty="0">
                <a:solidFill>
                  <a:srgbClr val="C0504D"/>
                </a:solidFill>
                <a:latin typeface="Comic Sans MS" pitchFamily="66" charset="0"/>
              </a:rPr>
              <a:t>3</a:t>
            </a:r>
            <a:r>
              <a:rPr lang="en-US" sz="2000" b="1" dirty="0">
                <a:solidFill>
                  <a:srgbClr val="C0504D"/>
                </a:solidFill>
                <a:latin typeface="Comic Sans MS" pitchFamily="66" charset="0"/>
              </a:rPr>
              <a:t> EDM is not T-odd </a:t>
            </a:r>
          </a:p>
          <a:p>
            <a:pPr eaLnBrk="1" hangingPunct="1"/>
            <a:r>
              <a:rPr lang="en-US" sz="2000" b="1" dirty="0">
                <a:solidFill>
                  <a:srgbClr val="C0504D"/>
                </a:solidFill>
                <a:latin typeface="Comic Sans MS" pitchFamily="66" charset="0"/>
              </a:rPr>
              <a:t>      or CP-odd since </a:t>
            </a:r>
          </a:p>
          <a:p>
            <a:pPr eaLnBrk="1" hangingPunct="1"/>
            <a:endParaRPr lang="en-US" b="1" dirty="0">
              <a:solidFill>
                <a:srgbClr val="C0504D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30445" y="5621655"/>
                <a:ext cx="228600" cy="8436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8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5" y="5621655"/>
                <a:ext cx="228600" cy="8436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970382" y="5610188"/>
                <a:ext cx="228600" cy="8436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8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</m:acc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382" y="5610188"/>
                <a:ext cx="228600" cy="8436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1464" y="4438650"/>
            <a:ext cx="8194336" cy="24193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110310" y="2743200"/>
                <a:ext cx="261290" cy="481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10" y="2743200"/>
                <a:ext cx="261290" cy="4816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232803" y="3033713"/>
                <a:ext cx="261290" cy="481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803" y="3033713"/>
                <a:ext cx="261290" cy="4816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28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06513"/>
            <a:ext cx="9144000" cy="841402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Why is CP Violation Interesting?</a:t>
            </a:r>
            <a:endParaRPr lang="en-US" b="1" dirty="0">
              <a:solidFill>
                <a:schemeClr val="accent6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77156" name="Picture 7" descr="Sakharo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7950" y="857250"/>
            <a:ext cx="1543050" cy="20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72250" y="2937385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A. Sakharov</a:t>
            </a:r>
          </a:p>
          <a:p>
            <a:pPr algn="ctr"/>
            <a:endParaRPr lang="en-US" sz="1350" dirty="0"/>
          </a:p>
        </p:txBody>
      </p:sp>
      <p:sp>
        <p:nvSpPr>
          <p:cNvPr id="2" name="Rectangle 1"/>
          <p:cNvSpPr/>
          <p:nvPr/>
        </p:nvSpPr>
        <p:spPr>
          <a:xfrm>
            <a:off x="6469735" y="832493"/>
            <a:ext cx="164339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dirty="0"/>
              <a:t>http://scienceworld.wolfram.com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04800" y="1716530"/>
            <a:ext cx="6676160" cy="26585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lvl="1" indent="0">
              <a:buNone/>
            </a:pPr>
            <a:r>
              <a:rPr lang="en-US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Sakharov Conditions (1967)</a:t>
            </a:r>
          </a:p>
          <a:p>
            <a:pPr marL="771525" lvl="2" indent="-257175">
              <a:buFont typeface="+mj-lt"/>
              <a:buAutoNum type="arabicPeriod"/>
            </a:pPr>
            <a:r>
              <a:rPr lang="en-US" sz="21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Total number of quarks must change </a:t>
            </a:r>
          </a:p>
          <a:p>
            <a:pPr marL="900113" lvl="3" indent="0">
              <a:buNone/>
            </a:pPr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- Possible in Standard Model in Big Bang</a:t>
            </a:r>
          </a:p>
          <a:p>
            <a:pPr marL="771525" lvl="2" indent="-257175">
              <a:buFont typeface="+mj-lt"/>
              <a:buAutoNum type="arabicPeriod"/>
            </a:pPr>
            <a:r>
              <a:rPr lang="en-US" sz="21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Departure from Thermal Equilibrium </a:t>
            </a:r>
          </a:p>
          <a:p>
            <a:pPr marL="900113" lvl="3" indent="0">
              <a:buNone/>
            </a:pPr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- Phase Transitions can do this </a:t>
            </a:r>
          </a:p>
          <a:p>
            <a:pPr marL="771525" lvl="2" indent="-257175">
              <a:buFont typeface="+mj-lt"/>
              <a:buAutoNum type="arabicPeriod"/>
            </a:pPr>
            <a:r>
              <a:rPr lang="en-US" sz="21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CP &amp; C violation</a:t>
            </a:r>
          </a:p>
          <a:p>
            <a:pPr marL="803672" lvl="3" indent="0">
              <a:buNone/>
            </a:pPr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 - Weak interaction violates C  &amp; CP  </a:t>
            </a:r>
          </a:p>
          <a:p>
            <a:pPr marL="803672" lvl="3" indent="0">
              <a:buNone/>
            </a:pPr>
            <a:r>
              <a:rPr lang="en-US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  - But CP violation in the Standard Model is TOO small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7372" y="4876800"/>
            <a:ext cx="65135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New particles/interactions are needed to provide larger CP </a:t>
            </a:r>
            <a:r>
              <a:rPr lang="en-US" sz="2100" b="1" dirty="0" smtClean="0">
                <a:solidFill>
                  <a:srgbClr val="0070C0"/>
                </a:solidFill>
              </a:rPr>
              <a:t>violation </a:t>
            </a:r>
            <a:r>
              <a:rPr lang="en-US" sz="21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EDMs may be evidence for this</a:t>
            </a:r>
            <a:endParaRPr lang="en-US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15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838200"/>
          </a:xfrm>
        </p:spPr>
        <p:txBody>
          <a:bodyPr/>
          <a:lstStyle/>
          <a:p>
            <a:pPr eaLnBrk="1" hangingPunct="1"/>
            <a:r>
              <a:rPr lang="en-US" sz="4800" b="1" dirty="0" err="1" smtClean="0">
                <a:solidFill>
                  <a:srgbClr val="FF9900"/>
                </a:solidFill>
                <a:latin typeface="+mn-lt"/>
              </a:rPr>
              <a:t>Baryogenesis</a:t>
            </a:r>
            <a:endParaRPr lang="en-US" b="1" dirty="0" smtClean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1440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Plausibility Argument</a:t>
            </a:r>
            <a:r>
              <a:rPr lang="en-US" dirty="0" smtClean="0"/>
              <a:t> </a:t>
            </a:r>
            <a:endParaRPr lang="en-US" sz="28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Consider heavy boson - </a:t>
            </a:r>
            <a:r>
              <a:rPr lang="en-US" dirty="0" smtClean="0">
                <a:latin typeface="Times New Roman" pitchFamily="18" charset="0"/>
              </a:rPr>
              <a:t>X</a:t>
            </a:r>
            <a:r>
              <a:rPr lang="en-US" dirty="0" smtClean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sym typeface="Wingdings" pitchFamily="2" charset="2"/>
              </a:rPr>
              <a:t>Baryon number violation:</a:t>
            </a:r>
          </a:p>
          <a:p>
            <a:pPr lvl="2" eaLnBrk="1" hangingPunct="1">
              <a:lnSpc>
                <a:spcPct val="90000"/>
              </a:lnSpc>
            </a:pPr>
            <a:endParaRPr lang="en-US" dirty="0" smtClean="0">
              <a:solidFill>
                <a:schemeClr val="accent2"/>
              </a:solidFill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 smtClean="0"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sym typeface="Wingdings" pitchFamily="2" charset="2"/>
              </a:rPr>
              <a:t>C-Violation        &amp;       CP-Violation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chemeClr val="accent2"/>
              </a:solidFill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 smtClean="0">
              <a:solidFill>
                <a:schemeClr val="accent2"/>
              </a:solidFill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 smtClean="0">
              <a:solidFill>
                <a:schemeClr val="accent2"/>
              </a:solidFill>
              <a:sym typeface="Wingdings" pitchFamily="2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accent2"/>
                </a:solidFill>
                <a:sym typeface="Wingdings" pitchFamily="2" charset="2"/>
              </a:rPr>
              <a:t>Out of Thermal Equilibrium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ym typeface="Wingdings" pitchFamily="2" charset="2"/>
              </a:rPr>
              <a:t>Otherwise, in Equilibrium the reverse reactions: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ym typeface="Wingdings" pitchFamily="2" charset="2"/>
              </a:rPr>
              <a:t> (e.g.                                              )  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ym typeface="Wingdings" pitchFamily="2" charset="2"/>
              </a:rPr>
              <a:t>will smooth out any matter/antimatter excess</a:t>
            </a:r>
            <a:endParaRPr lang="en-US" dirty="0" smtClean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435100" y="2230438"/>
          <a:ext cx="6642100" cy="265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3" imgW="3517560" imgH="1409400" progId="Equation.3">
                  <p:embed/>
                </p:oleObj>
              </mc:Choice>
              <mc:Fallback>
                <p:oleObj name="Equation" r:id="rId3" imgW="3517560" imgH="1409400" progId="Equation.3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2230438"/>
                        <a:ext cx="6642100" cy="2659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2068513" y="5486400"/>
          <a:ext cx="2492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5" imgW="1244520" imgH="228600" progId="Equation.3">
                  <p:embed/>
                </p:oleObj>
              </mc:Choice>
              <mc:Fallback>
                <p:oleObj name="Equation" r:id="rId5" imgW="1244520" imgH="228600" progId="Equation.3">
                  <p:embed/>
                  <p:pic>
                    <p:nvPicPr>
                      <p:cNvPr id="81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5486400"/>
                        <a:ext cx="24923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18" name="Rectangle 6"/>
          <p:cNvSpPr>
            <a:spLocks noChangeArrowheads="1"/>
          </p:cNvSpPr>
          <p:nvPr/>
        </p:nvSpPr>
        <p:spPr bwMode="auto">
          <a:xfrm>
            <a:off x="533400" y="3177004"/>
            <a:ext cx="8229600" cy="17526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46119" name="Rectangle 7"/>
          <p:cNvSpPr>
            <a:spLocks noChangeArrowheads="1"/>
          </p:cNvSpPr>
          <p:nvPr/>
        </p:nvSpPr>
        <p:spPr bwMode="auto">
          <a:xfrm>
            <a:off x="304800" y="4876800"/>
            <a:ext cx="8229600" cy="17526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46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46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8" grpId="0" animBg="1"/>
      <p:bldP spid="346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Electroweak </a:t>
            </a:r>
            <a:r>
              <a:rPr lang="en-US" sz="4800" b="1" dirty="0" err="1" smtClean="0">
                <a:solidFill>
                  <a:srgbClr val="FF9900"/>
                </a:solidFill>
                <a:latin typeface="+mn-lt"/>
              </a:rPr>
              <a:t>Baryogenesis</a:t>
            </a:r>
            <a:endParaRPr lang="en-US" sz="4800" b="1" dirty="0" smtClean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9225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4400">
              <a:solidFill>
                <a:srgbClr val="1F497D"/>
              </a:solidFill>
              <a:latin typeface="Times New Roman" pitchFamily="18" charset="0"/>
            </a:endParaRPr>
          </a:p>
        </p:txBody>
      </p:sp>
      <p:sp>
        <p:nvSpPr>
          <p:cNvPr id="9226" name="Text Box 4"/>
          <p:cNvSpPr txBox="1">
            <a:spLocks noChangeArrowheads="1"/>
          </p:cNvSpPr>
          <p:nvPr/>
        </p:nvSpPr>
        <p:spPr bwMode="auto">
          <a:xfrm>
            <a:off x="152400" y="1447800"/>
            <a:ext cx="3019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990000"/>
                </a:solidFill>
                <a:latin typeface="Times New Roman" pitchFamily="18" charset="0"/>
              </a:rPr>
              <a:t>Before Electroweak Phase</a:t>
            </a:r>
          </a:p>
          <a:p>
            <a:pPr eaLnBrk="1" hangingPunct="1"/>
            <a:r>
              <a:rPr lang="en-US" sz="2000" b="1">
                <a:solidFill>
                  <a:srgbClr val="990000"/>
                </a:solidFill>
                <a:latin typeface="Times New Roman" pitchFamily="18" charset="0"/>
              </a:rPr>
              <a:t>Transition</a:t>
            </a:r>
          </a:p>
        </p:txBody>
      </p:sp>
      <p:sp>
        <p:nvSpPr>
          <p:cNvPr id="9227" name="Text Box 5"/>
          <p:cNvSpPr txBox="1">
            <a:spLocks noChangeArrowheads="1"/>
          </p:cNvSpPr>
          <p:nvPr/>
        </p:nvSpPr>
        <p:spPr bwMode="auto">
          <a:xfrm>
            <a:off x="3489325" y="1462088"/>
            <a:ext cx="19478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990000"/>
                </a:solidFill>
                <a:latin typeface="Times New Roman" pitchFamily="18" charset="0"/>
              </a:rPr>
              <a:t>After EW Phase</a:t>
            </a:r>
          </a:p>
          <a:p>
            <a:pPr eaLnBrk="1" hangingPunct="1"/>
            <a:r>
              <a:rPr lang="en-US" sz="2000" b="1">
                <a:solidFill>
                  <a:srgbClr val="990000"/>
                </a:solidFill>
                <a:latin typeface="Times New Roman" pitchFamily="18" charset="0"/>
              </a:rPr>
              <a:t>Transition</a:t>
            </a:r>
          </a:p>
        </p:txBody>
      </p:sp>
      <p:sp>
        <p:nvSpPr>
          <p:cNvPr id="9228" name="Text Box 6"/>
          <p:cNvSpPr txBox="1">
            <a:spLocks noChangeArrowheads="1"/>
          </p:cNvSpPr>
          <p:nvPr/>
        </p:nvSpPr>
        <p:spPr bwMode="auto">
          <a:xfrm>
            <a:off x="6003925" y="1462088"/>
            <a:ext cx="876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990000"/>
                </a:solidFill>
                <a:latin typeface="Times New Roman" pitchFamily="18" charset="0"/>
              </a:rPr>
              <a:t>Today</a:t>
            </a:r>
          </a:p>
        </p:txBody>
      </p:sp>
      <p:sp>
        <p:nvSpPr>
          <p:cNvPr id="9229" name="Text Box 7"/>
          <p:cNvSpPr txBox="1">
            <a:spLocks noChangeArrowheads="1"/>
          </p:cNvSpPr>
          <p:nvPr/>
        </p:nvSpPr>
        <p:spPr bwMode="auto">
          <a:xfrm rot="-5400000">
            <a:off x="395288" y="3643312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30" name="Text Box 8"/>
          <p:cNvSpPr txBox="1">
            <a:spLocks noChangeArrowheads="1"/>
          </p:cNvSpPr>
          <p:nvPr/>
        </p:nvSpPr>
        <p:spPr bwMode="auto">
          <a:xfrm>
            <a:off x="762000" y="54864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31" name="Text Box 9"/>
          <p:cNvSpPr txBox="1">
            <a:spLocks noChangeArrowheads="1"/>
          </p:cNvSpPr>
          <p:nvPr/>
        </p:nvSpPr>
        <p:spPr bwMode="auto">
          <a:xfrm>
            <a:off x="533400" y="2209800"/>
            <a:ext cx="603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10</a:t>
            </a:r>
            <a:r>
              <a:rPr lang="en-US" sz="2000" b="1" baseline="30000">
                <a:solidFill>
                  <a:srgbClr val="000000"/>
                </a:solidFill>
                <a:latin typeface="Times New Roman" pitchFamily="18" charset="0"/>
              </a:rPr>
              <a:t>10</a:t>
            </a:r>
            <a:endParaRPr lang="en-US" sz="20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62000" y="2362200"/>
            <a:ext cx="1600200" cy="3673475"/>
            <a:chOff x="432" y="1488"/>
            <a:chExt cx="1008" cy="2314"/>
          </a:xfrm>
        </p:grpSpPr>
        <p:sp>
          <p:nvSpPr>
            <p:cNvPr id="9253" name="AutoShape 11"/>
            <p:cNvSpPr>
              <a:spLocks noChangeArrowheads="1"/>
            </p:cNvSpPr>
            <p:nvPr/>
          </p:nvSpPr>
          <p:spPr bwMode="auto">
            <a:xfrm flipH="1">
              <a:off x="720" y="2304"/>
              <a:ext cx="96" cy="1248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4" name="AutoShape 12"/>
            <p:cNvSpPr>
              <a:spLocks noChangeArrowheads="1"/>
            </p:cNvSpPr>
            <p:nvPr/>
          </p:nvSpPr>
          <p:spPr bwMode="auto">
            <a:xfrm flipV="1">
              <a:off x="720" y="1488"/>
              <a:ext cx="96" cy="960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5" name="Text Box 13"/>
            <p:cNvSpPr txBox="1">
              <a:spLocks noChangeArrowheads="1"/>
            </p:cNvSpPr>
            <p:nvPr/>
          </p:nvSpPr>
          <p:spPr bwMode="auto">
            <a:xfrm>
              <a:off x="432" y="3552"/>
              <a:ext cx="10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000" b="1">
                  <a:solidFill>
                    <a:srgbClr val="000000"/>
                  </a:solidFill>
                  <a:latin typeface="Times New Roman" pitchFamily="18" charset="0"/>
                </a:rPr>
                <a:t>      </a:t>
              </a:r>
              <a:r>
                <a:rPr lang="en-US" sz="2000" b="1">
                  <a:solidFill>
                    <a:srgbClr val="000000"/>
                  </a:solidFill>
                  <a:latin typeface="Symbol" pitchFamily="18" charset="2"/>
                </a:rPr>
                <a:t>g</a:t>
              </a:r>
              <a:r>
                <a:rPr lang="en-US" sz="2000" b="1">
                  <a:solidFill>
                    <a:srgbClr val="000000"/>
                  </a:solidFill>
                  <a:latin typeface="Times New Roman" pitchFamily="18" charset="0"/>
                </a:rPr>
                <a:t>BB</a:t>
              </a: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56" name="AutoShape 14"/>
            <p:cNvSpPr>
              <a:spLocks noChangeArrowheads="1"/>
            </p:cNvSpPr>
            <p:nvPr/>
          </p:nvSpPr>
          <p:spPr bwMode="auto">
            <a:xfrm flipH="1">
              <a:off x="816" y="2544"/>
              <a:ext cx="96" cy="1008"/>
            </a:xfrm>
            <a:prstGeom prst="flowChartManualInput">
              <a:avLst/>
            </a:prstGeom>
            <a:solidFill>
              <a:srgbClr val="0066FF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7" name="AutoShape 15"/>
            <p:cNvSpPr>
              <a:spLocks noChangeArrowheads="1"/>
            </p:cNvSpPr>
            <p:nvPr/>
          </p:nvSpPr>
          <p:spPr bwMode="auto">
            <a:xfrm flipV="1">
              <a:off x="816" y="1632"/>
              <a:ext cx="96" cy="1008"/>
            </a:xfrm>
            <a:prstGeom prst="flowChartManualInput">
              <a:avLst/>
            </a:prstGeom>
            <a:solidFill>
              <a:srgbClr val="0066FF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8" name="Line 16"/>
            <p:cNvSpPr>
              <a:spLocks noChangeShapeType="1"/>
            </p:cNvSpPr>
            <p:nvPr/>
          </p:nvSpPr>
          <p:spPr bwMode="auto">
            <a:xfrm>
              <a:off x="912" y="36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9" name="AutoShape 17"/>
            <p:cNvSpPr>
              <a:spLocks noChangeArrowheads="1"/>
            </p:cNvSpPr>
            <p:nvPr/>
          </p:nvSpPr>
          <p:spPr bwMode="auto">
            <a:xfrm flipV="1">
              <a:off x="912" y="1632"/>
              <a:ext cx="96" cy="1248"/>
            </a:xfrm>
            <a:prstGeom prst="flowChartManualInpu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60" name="AutoShape 18"/>
            <p:cNvSpPr>
              <a:spLocks noChangeArrowheads="1"/>
            </p:cNvSpPr>
            <p:nvPr/>
          </p:nvSpPr>
          <p:spPr bwMode="auto">
            <a:xfrm flipH="1">
              <a:off x="912" y="2736"/>
              <a:ext cx="96" cy="816"/>
            </a:xfrm>
            <a:prstGeom prst="flowChartManualInpu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9233" name="Text Box 19"/>
          <p:cNvSpPr txBox="1">
            <a:spLocks noChangeArrowheads="1"/>
          </p:cNvSpPr>
          <p:nvPr/>
        </p:nvSpPr>
        <p:spPr bwMode="auto">
          <a:xfrm>
            <a:off x="3505200" y="563880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lang="en-US" sz="2000" b="1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BB</a:t>
            </a: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962400" y="2362200"/>
            <a:ext cx="457200" cy="3352800"/>
            <a:chOff x="2496" y="1440"/>
            <a:chExt cx="288" cy="2112"/>
          </a:xfrm>
        </p:grpSpPr>
        <p:sp>
          <p:nvSpPr>
            <p:cNvPr id="9246" name="AutoShape 21"/>
            <p:cNvSpPr>
              <a:spLocks noChangeArrowheads="1"/>
            </p:cNvSpPr>
            <p:nvPr/>
          </p:nvSpPr>
          <p:spPr bwMode="auto">
            <a:xfrm flipH="1">
              <a:off x="2496" y="2256"/>
              <a:ext cx="96" cy="1248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7" name="AutoShape 22"/>
            <p:cNvSpPr>
              <a:spLocks noChangeArrowheads="1"/>
            </p:cNvSpPr>
            <p:nvPr/>
          </p:nvSpPr>
          <p:spPr bwMode="auto">
            <a:xfrm flipV="1">
              <a:off x="2496" y="1440"/>
              <a:ext cx="96" cy="960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8" name="AutoShape 23"/>
            <p:cNvSpPr>
              <a:spLocks noChangeArrowheads="1"/>
            </p:cNvSpPr>
            <p:nvPr/>
          </p:nvSpPr>
          <p:spPr bwMode="auto">
            <a:xfrm flipH="1">
              <a:off x="2592" y="2496"/>
              <a:ext cx="96" cy="1008"/>
            </a:xfrm>
            <a:prstGeom prst="flowChartManualInput">
              <a:avLst/>
            </a:prstGeom>
            <a:solidFill>
              <a:srgbClr val="0066FF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9" name="AutoShape 24"/>
            <p:cNvSpPr>
              <a:spLocks noChangeArrowheads="1"/>
            </p:cNvSpPr>
            <p:nvPr/>
          </p:nvSpPr>
          <p:spPr bwMode="auto">
            <a:xfrm flipV="1">
              <a:off x="2592" y="1584"/>
              <a:ext cx="96" cy="1008"/>
            </a:xfrm>
            <a:prstGeom prst="flowChartManualInput">
              <a:avLst/>
            </a:prstGeom>
            <a:solidFill>
              <a:srgbClr val="0066FF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0" name="Line 25"/>
            <p:cNvSpPr>
              <a:spLocks noChangeShapeType="1"/>
            </p:cNvSpPr>
            <p:nvPr/>
          </p:nvSpPr>
          <p:spPr bwMode="auto">
            <a:xfrm>
              <a:off x="2688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51" name="AutoShape 26"/>
            <p:cNvSpPr>
              <a:spLocks noChangeArrowheads="1"/>
            </p:cNvSpPr>
            <p:nvPr/>
          </p:nvSpPr>
          <p:spPr bwMode="auto">
            <a:xfrm flipV="1">
              <a:off x="2688" y="1632"/>
              <a:ext cx="96" cy="1200"/>
            </a:xfrm>
            <a:prstGeom prst="flowChartManualInpu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52" name="AutoShape 27"/>
            <p:cNvSpPr>
              <a:spLocks noChangeArrowheads="1"/>
            </p:cNvSpPr>
            <p:nvPr/>
          </p:nvSpPr>
          <p:spPr bwMode="auto">
            <a:xfrm flipH="1">
              <a:off x="2688" y="2688"/>
              <a:ext cx="96" cy="816"/>
            </a:xfrm>
            <a:prstGeom prst="flowChartManualInpu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9235" name="Text Box 28"/>
          <p:cNvSpPr txBox="1">
            <a:spLocks noChangeArrowheads="1"/>
          </p:cNvSpPr>
          <p:nvPr/>
        </p:nvSpPr>
        <p:spPr bwMode="auto">
          <a:xfrm>
            <a:off x="5791200" y="563880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      </a:t>
            </a:r>
            <a:r>
              <a:rPr lang="en-US" sz="2000" b="1">
                <a:solidFill>
                  <a:srgbClr val="000000"/>
                </a:solidFill>
                <a:latin typeface="Symbol" pitchFamily="18" charset="2"/>
              </a:rPr>
              <a:t>g</a:t>
            </a:r>
            <a:r>
              <a:rPr lang="en-US" sz="2000" b="1">
                <a:solidFill>
                  <a:srgbClr val="000000"/>
                </a:solidFill>
                <a:latin typeface="Times New Roman" pitchFamily="18" charset="0"/>
              </a:rPr>
              <a:t>BB</a:t>
            </a: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248400" y="2057400"/>
            <a:ext cx="457200" cy="3657600"/>
            <a:chOff x="3936" y="1248"/>
            <a:chExt cx="288" cy="2304"/>
          </a:xfrm>
        </p:grpSpPr>
        <p:sp>
          <p:nvSpPr>
            <p:cNvPr id="9241" name="AutoShape 30"/>
            <p:cNvSpPr>
              <a:spLocks noChangeArrowheads="1"/>
            </p:cNvSpPr>
            <p:nvPr/>
          </p:nvSpPr>
          <p:spPr bwMode="auto">
            <a:xfrm flipH="1">
              <a:off x="3936" y="2256"/>
              <a:ext cx="96" cy="1248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2" name="AutoShape 31"/>
            <p:cNvSpPr>
              <a:spLocks noChangeArrowheads="1"/>
            </p:cNvSpPr>
            <p:nvPr/>
          </p:nvSpPr>
          <p:spPr bwMode="auto">
            <a:xfrm flipV="1">
              <a:off x="3936" y="1248"/>
              <a:ext cx="96" cy="1200"/>
            </a:xfrm>
            <a:prstGeom prst="flowChartManualInpu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3" name="Line 32"/>
            <p:cNvSpPr>
              <a:spLocks noChangeShapeType="1"/>
            </p:cNvSpPr>
            <p:nvPr/>
          </p:nvSpPr>
          <p:spPr bwMode="auto">
            <a:xfrm>
              <a:off x="4128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4" name="Rectangle 33"/>
            <p:cNvSpPr>
              <a:spLocks noChangeArrowheads="1"/>
            </p:cNvSpPr>
            <p:nvPr/>
          </p:nvSpPr>
          <p:spPr bwMode="auto">
            <a:xfrm>
              <a:off x="4032" y="3456"/>
              <a:ext cx="96" cy="48"/>
            </a:xfrm>
            <a:prstGeom prst="rect">
              <a:avLst/>
            </a:prstGeom>
            <a:solidFill>
              <a:srgbClr val="0066FF"/>
            </a:solidFill>
            <a:ln w="9525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9245" name="Line 34"/>
            <p:cNvSpPr>
              <a:spLocks noChangeShapeType="1"/>
            </p:cNvSpPr>
            <p:nvPr/>
          </p:nvSpPr>
          <p:spPr bwMode="auto">
            <a:xfrm>
              <a:off x="4128" y="3504"/>
              <a:ext cx="9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9218" name="Object 35"/>
          <p:cNvGraphicFramePr>
            <a:graphicFrameLocks noChangeAspect="1"/>
          </p:cNvGraphicFramePr>
          <p:nvPr/>
        </p:nvGraphicFramePr>
        <p:xfrm>
          <a:off x="6019800" y="6172200"/>
          <a:ext cx="7699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8" name="Equation" r:id="rId3" imgW="520560" imgH="279360" progId="Equation.3">
                  <p:embed/>
                </p:oleObj>
              </mc:Choice>
              <mc:Fallback>
                <p:oleObj name="Equation" r:id="rId3" imgW="520560" imgH="279360" progId="Equation.3">
                  <p:embed/>
                  <p:pic>
                    <p:nvPicPr>
                      <p:cNvPr id="921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6172200"/>
                        <a:ext cx="76993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6"/>
          <p:cNvGraphicFramePr>
            <a:graphicFrameLocks noChangeAspect="1"/>
          </p:cNvGraphicFramePr>
          <p:nvPr/>
        </p:nvGraphicFramePr>
        <p:xfrm>
          <a:off x="1676400" y="2438400"/>
          <a:ext cx="22240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" name="Equation" r:id="rId5" imgW="1460160" imgH="482400" progId="Equation.3">
                  <p:embed/>
                </p:oleObj>
              </mc:Choice>
              <mc:Fallback>
                <p:oleObj name="Equation" r:id="rId5" imgW="1460160" imgH="482400" progId="Equation.3">
                  <p:embed/>
                  <p:pic>
                    <p:nvPicPr>
                      <p:cNvPr id="9219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438400"/>
                        <a:ext cx="2224088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37"/>
          <p:cNvGraphicFramePr>
            <a:graphicFrameLocks noChangeAspect="1"/>
          </p:cNvGraphicFramePr>
          <p:nvPr/>
        </p:nvGraphicFramePr>
        <p:xfrm>
          <a:off x="3962400" y="6019800"/>
          <a:ext cx="4397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Equation" r:id="rId7" imgW="266400" imgH="393480" progId="Equation.3">
                  <p:embed/>
                </p:oleObj>
              </mc:Choice>
              <mc:Fallback>
                <p:oleObj name="Equation" r:id="rId7" imgW="266400" imgH="393480" progId="Equation.3">
                  <p:embed/>
                  <p:pic>
                    <p:nvPicPr>
                      <p:cNvPr id="922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6019800"/>
                        <a:ext cx="43973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38"/>
          <p:cNvGraphicFramePr>
            <a:graphicFrameLocks noChangeAspect="1"/>
          </p:cNvGraphicFramePr>
          <p:nvPr/>
        </p:nvGraphicFramePr>
        <p:xfrm>
          <a:off x="6858000" y="2590800"/>
          <a:ext cx="105568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1" name="Equation" r:id="rId9" imgW="520560" imgH="228600" progId="Equation.3">
                  <p:embed/>
                </p:oleObj>
              </mc:Choice>
              <mc:Fallback>
                <p:oleObj name="Equation" r:id="rId9" imgW="520560" imgH="228600" progId="Equation.3">
                  <p:embed/>
                  <p:pic>
                    <p:nvPicPr>
                      <p:cNvPr id="9221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2590800"/>
                        <a:ext cx="1055688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39"/>
          <p:cNvGraphicFramePr>
            <a:graphicFrameLocks noChangeAspect="1"/>
          </p:cNvGraphicFramePr>
          <p:nvPr/>
        </p:nvGraphicFramePr>
        <p:xfrm>
          <a:off x="914400" y="6019800"/>
          <a:ext cx="9763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2" name="Equation" r:id="rId11" imgW="520560" imgH="444240" progId="Equation.3">
                  <p:embed/>
                </p:oleObj>
              </mc:Choice>
              <mc:Fallback>
                <p:oleObj name="Equation" r:id="rId11" imgW="520560" imgH="444240" progId="Equation.3">
                  <p:embed/>
                  <p:pic>
                    <p:nvPicPr>
                      <p:cNvPr id="9222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019800"/>
                        <a:ext cx="97631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40"/>
          <p:cNvGraphicFramePr>
            <a:graphicFrameLocks noChangeAspect="1"/>
          </p:cNvGraphicFramePr>
          <p:nvPr/>
        </p:nvGraphicFramePr>
        <p:xfrm>
          <a:off x="4495800" y="2590800"/>
          <a:ext cx="1493838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3" name="Equation" r:id="rId13" imgW="736560" imgH="241200" progId="Equation.3">
                  <p:embed/>
                </p:oleObj>
              </mc:Choice>
              <mc:Fallback>
                <p:oleObj name="Equation" r:id="rId13" imgW="736560" imgH="241200" progId="Equation.3">
                  <p:embed/>
                  <p:pic>
                    <p:nvPicPr>
                      <p:cNvPr id="9223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90800"/>
                        <a:ext cx="1493838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7" name="Line 41"/>
          <p:cNvSpPr>
            <a:spLocks noChangeShapeType="1"/>
          </p:cNvSpPr>
          <p:nvPr/>
        </p:nvSpPr>
        <p:spPr bwMode="auto">
          <a:xfrm flipH="1">
            <a:off x="6629400" y="3124200"/>
            <a:ext cx="685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38" name="Text Box 42"/>
          <p:cNvSpPr txBox="1">
            <a:spLocks noChangeArrowheads="1"/>
          </p:cNvSpPr>
          <p:nvPr/>
        </p:nvSpPr>
        <p:spPr bwMode="auto">
          <a:xfrm>
            <a:off x="974725" y="1023938"/>
            <a:ext cx="184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n-US" baseline="300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39" name="Text Box 43"/>
          <p:cNvSpPr txBox="1">
            <a:spLocks noChangeArrowheads="1"/>
          </p:cNvSpPr>
          <p:nvPr/>
        </p:nvSpPr>
        <p:spPr bwMode="auto">
          <a:xfrm>
            <a:off x="885825" y="914400"/>
            <a:ext cx="726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1">
                <a:solidFill>
                  <a:srgbClr val="990099"/>
                </a:solidFill>
                <a:latin typeface="Calibri" pitchFamily="34" charset="0"/>
              </a:rPr>
              <a:t>Possible source of Matter-Antimatter Asymmetry</a:t>
            </a:r>
          </a:p>
        </p:txBody>
      </p:sp>
      <p:sp>
        <p:nvSpPr>
          <p:cNvPr id="9240" name="TextBox 45"/>
          <p:cNvSpPr txBox="1">
            <a:spLocks noChangeArrowheads="1"/>
          </p:cNvSpPr>
          <p:nvPr/>
        </p:nvSpPr>
        <p:spPr bwMode="auto">
          <a:xfrm>
            <a:off x="3352800" y="2057400"/>
            <a:ext cx="180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Non-equilibrium</a:t>
            </a:r>
          </a:p>
        </p:txBody>
      </p:sp>
    </p:spTree>
    <p:extLst>
      <p:ext uri="{BB962C8B-B14F-4D97-AF65-F5344CB8AC3E}">
        <p14:creationId xmlns:p14="http://schemas.microsoft.com/office/powerpoint/2010/main" val="426353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3"/>
          <p:cNvSpPr>
            <a:spLocks noGrp="1" noChangeArrowheads="1"/>
          </p:cNvSpPr>
          <p:nvPr>
            <p:ph type="title"/>
          </p:nvPr>
        </p:nvSpPr>
        <p:spPr>
          <a:xfrm>
            <a:off x="1240898" y="165737"/>
            <a:ext cx="7354587" cy="59412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EDM &amp; New Physics</a:t>
            </a:r>
          </a:p>
        </p:txBody>
      </p:sp>
      <p:sp>
        <p:nvSpPr>
          <p:cNvPr id="181251" name="Rectangle 2"/>
          <p:cNvSpPr>
            <a:spLocks noGrp="1" noChangeArrowheads="1"/>
          </p:cNvSpPr>
          <p:nvPr>
            <p:ph idx="1"/>
          </p:nvPr>
        </p:nvSpPr>
        <p:spPr>
          <a:xfrm>
            <a:off x="39563" y="1676400"/>
            <a:ext cx="5312547" cy="397040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Small EDM in standard model (CKM) provides negligible “background” signal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1" hangingPunct="1"/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New CP violation “natural” in new physics</a:t>
            </a:r>
          </a:p>
          <a:p>
            <a:pPr lvl="1" eaLnBrk="1" hangingPunct="1"/>
            <a:endParaRPr lang="en-US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 eaLnBrk="1" hangingPunct="1">
              <a:buFontTx/>
              <a:buNone/>
            </a:pPr>
            <a:endParaRPr lang="en-US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950906" y="2986087"/>
          <a:ext cx="2357438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Equation" r:id="rId3" imgW="1257120" imgH="723600" progId="Equation.3">
                  <p:embed/>
                </p:oleObj>
              </mc:Choice>
              <mc:Fallback>
                <p:oleObj name="Equation" r:id="rId3" imgW="1257120" imgH="72360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06" y="2986087"/>
                        <a:ext cx="2357438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499641" y="1519403"/>
            <a:ext cx="4060487" cy="2224791"/>
            <a:chOff x="533400" y="2667000"/>
            <a:chExt cx="6591120" cy="3591240"/>
          </a:xfrm>
        </p:grpSpPr>
        <p:grpSp>
          <p:nvGrpSpPr>
            <p:cNvPr id="14" name="Group 13"/>
            <p:cNvGrpSpPr/>
            <p:nvPr/>
          </p:nvGrpSpPr>
          <p:grpSpPr>
            <a:xfrm>
              <a:off x="533400" y="2667000"/>
              <a:ext cx="6591120" cy="3591240"/>
              <a:chOff x="1638480" y="1437960"/>
              <a:chExt cx="8645040" cy="473292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638480" y="3124200"/>
                <a:ext cx="8645040" cy="3046680"/>
                <a:chOff x="1638480" y="824520"/>
                <a:chExt cx="8645040" cy="3046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0" name="Ink 19"/>
                    <p14:cNvContentPartPr/>
                    <p14:nvPr/>
                  </p14:nvContentPartPr>
                  <p14:xfrm>
                    <a:off x="1638480" y="2389440"/>
                    <a:ext cx="2159280" cy="129600"/>
                  </p14:xfrm>
                </p:contentPart>
              </mc:Choice>
              <mc:Fallback xmlns="">
                <p:pic>
                  <p:nvPicPr>
                    <p:cNvPr id="20" name="Ink 19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67960" y="2306344"/>
                      <a:ext cx="2314117" cy="3026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1" name="Ink 20"/>
                    <p14:cNvContentPartPr/>
                    <p14:nvPr/>
                  </p14:nvContentPartPr>
                  <p14:xfrm>
                    <a:off x="2634960" y="1297200"/>
                    <a:ext cx="1611720" cy="915480"/>
                  </p14:xfrm>
                </p:contentPart>
              </mc:Choice>
              <mc:Fallback xmlns="">
                <p:pic>
                  <p:nvPicPr>
                    <p:cNvPr id="21" name="Ink 20"/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564418" y="1220591"/>
                      <a:ext cx="1776572" cy="10587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" name="Ink 21"/>
                    <p14:cNvContentPartPr/>
                    <p14:nvPr/>
                  </p14:nvContentPartPr>
                  <p14:xfrm>
                    <a:off x="3778320" y="1156440"/>
                    <a:ext cx="2512440" cy="1353960"/>
                  </p14:xfrm>
                </p:contentPart>
              </mc:Choice>
              <mc:Fallback xmlns="">
                <p:pic>
                  <p:nvPicPr>
                    <p:cNvPr id="22" name="Ink 21"/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723902" y="1074498"/>
                      <a:ext cx="2645803" cy="15186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" name="Ink 22"/>
                    <p14:cNvContentPartPr/>
                    <p14:nvPr/>
                  </p14:nvContentPartPr>
                  <p14:xfrm>
                    <a:off x="8510520" y="2296200"/>
                    <a:ext cx="1773000" cy="26640"/>
                  </p14:xfrm>
                </p:contentPart>
              </mc:Choice>
              <mc:Fallback xmlns="">
                <p:pic>
                  <p:nvPicPr>
                    <p:cNvPr id="23" name="Ink 22"/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446925" y="2206385"/>
                      <a:ext cx="1920878" cy="1887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4" name="Ink 23"/>
                    <p14:cNvContentPartPr/>
                    <p14:nvPr/>
                  </p14:nvContentPartPr>
                  <p14:xfrm>
                    <a:off x="7277880" y="2314920"/>
                    <a:ext cx="1202400" cy="23760"/>
                  </p14:xfrm>
                </p:contentPart>
              </mc:Choice>
              <mc:Fallback xmlns="">
                <p:pic>
                  <p:nvPicPr>
                    <p:cNvPr id="24" name="Ink 23"/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209632" y="2232502"/>
                      <a:ext cx="1359602" cy="1915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5" name="Ink 24"/>
                    <p14:cNvContentPartPr/>
                    <p14:nvPr/>
                  </p14:nvContentPartPr>
                  <p14:xfrm>
                    <a:off x="7732200" y="1641360"/>
                    <a:ext cx="2434319" cy="2229840"/>
                  </p14:xfrm>
                </p:contentPart>
              </mc:Choice>
              <mc:Fallback xmlns="">
                <p:pic>
                  <p:nvPicPr>
                    <p:cNvPr id="25" name="Ink 24"/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7670116" y="1612262"/>
                      <a:ext cx="2560021" cy="2345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6" name="Ink 25"/>
                    <p14:cNvContentPartPr/>
                    <p14:nvPr/>
                  </p14:nvContentPartPr>
                  <p14:xfrm>
                    <a:off x="6054960" y="2315640"/>
                    <a:ext cx="1166400" cy="25920"/>
                  </p14:xfrm>
                </p:contentPart>
              </mc:Choice>
              <mc:Fallback xmlns="">
                <p:pic>
                  <p:nvPicPr>
                    <p:cNvPr id="26" name="Ink 25"/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984455" y="2227207"/>
                      <a:ext cx="1331167" cy="1989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7" name="Ink 26"/>
                    <p14:cNvContentPartPr/>
                    <p14:nvPr/>
                  </p14:nvContentPartPr>
                  <p14:xfrm>
                    <a:off x="6309480" y="833160"/>
                    <a:ext cx="2109240" cy="1440720"/>
                  </p14:xfrm>
                </p:contentPart>
              </mc:Choice>
              <mc:Fallback xmlns="">
                <p:pic>
                  <p:nvPicPr>
                    <p:cNvPr id="27" name="Ink 26"/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6273457" y="778042"/>
                      <a:ext cx="2221140" cy="1576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8" name="Ink 27"/>
                    <p14:cNvContentPartPr/>
                    <p14:nvPr/>
                  </p14:nvContentPartPr>
                  <p14:xfrm>
                    <a:off x="7250880" y="2372520"/>
                    <a:ext cx="1208880" cy="829080"/>
                  </p14:xfrm>
                </p:contentPart>
              </mc:Choice>
              <mc:Fallback xmlns="">
                <p:pic>
                  <p:nvPicPr>
                    <p:cNvPr id="28" name="Ink 27"/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7188021" y="2312808"/>
                      <a:ext cx="1349929" cy="9607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9" name="Ink 28"/>
                    <p14:cNvContentPartPr/>
                    <p14:nvPr/>
                  </p14:nvContentPartPr>
                  <p14:xfrm>
                    <a:off x="8661000" y="824520"/>
                    <a:ext cx="468360" cy="791640"/>
                  </p14:xfrm>
                </p:contentPart>
              </mc:Choice>
              <mc:Fallback xmlns="">
                <p:pic>
                  <p:nvPicPr>
                    <p:cNvPr id="29" name="Ink 28"/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609641" y="773224"/>
                      <a:ext cx="593307" cy="9026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0" name="Ink 29"/>
                    <p14:cNvContentPartPr/>
                    <p14:nvPr/>
                  </p14:nvContentPartPr>
                  <p14:xfrm>
                    <a:off x="6096360" y="1223040"/>
                    <a:ext cx="2430360" cy="1171440"/>
                  </p14:xfrm>
                </p:contentPart>
              </mc:Choice>
              <mc:Fallback xmlns="">
                <p:pic>
                  <p:nvPicPr>
                    <p:cNvPr id="30" name="Ink 29"/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6051907" y="1157194"/>
                      <a:ext cx="2544559" cy="1296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1" name="Ink 30"/>
                    <p14:cNvContentPartPr/>
                    <p14:nvPr/>
                  </p14:nvContentPartPr>
                  <p14:xfrm>
                    <a:off x="4565280" y="2798040"/>
                    <a:ext cx="872640" cy="408600"/>
                  </p14:xfrm>
                </p:contentPart>
              </mc:Choice>
              <mc:Fallback xmlns="">
                <p:pic>
                  <p:nvPicPr>
                    <p:cNvPr id="31" name="Ink 30"/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507819" y="2714637"/>
                      <a:ext cx="1014377" cy="5723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2" name="Ink 31"/>
                    <p14:cNvContentPartPr/>
                    <p14:nvPr/>
                  </p14:nvContentPartPr>
                  <p14:xfrm>
                    <a:off x="2340480" y="2271720"/>
                    <a:ext cx="269280" cy="335880"/>
                  </p14:xfrm>
                </p:contentPart>
              </mc:Choice>
              <mc:Fallback xmlns="">
                <p:pic>
                  <p:nvPicPr>
                    <p:cNvPr id="32" name="Ink 31"/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257625" y="2186029"/>
                      <a:ext cx="445731" cy="51261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7" name="Ink 16"/>
                  <p14:cNvContentPartPr/>
                  <p14:nvPr/>
                </p14:nvContentPartPr>
                <p14:xfrm>
                  <a:off x="6430440" y="4763640"/>
                  <a:ext cx="316440" cy="349560"/>
                </p14:xfrm>
              </p:contentPart>
            </mc:Choice>
            <mc:Fallback xmlns="">
              <p:pic>
                <p:nvPicPr>
                  <p:cNvPr id="17" name="Ink 16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325471" y="4671852"/>
                    <a:ext cx="527145" cy="556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8" name="Ink 17"/>
                  <p14:cNvContentPartPr/>
                  <p14:nvPr/>
                </p14:nvContentPartPr>
                <p14:xfrm>
                  <a:off x="4267200" y="2072280"/>
                  <a:ext cx="994680" cy="1446480"/>
                </p14:xfrm>
              </p:contentPart>
            </mc:Choice>
            <mc:Fallback xmlns="">
              <p:pic>
                <p:nvPicPr>
                  <p:cNvPr id="18" name="Ink 17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205080" y="1995666"/>
                    <a:ext cx="1148829" cy="1603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9" name="Ink 18"/>
                  <p14:cNvContentPartPr/>
                  <p14:nvPr/>
                </p14:nvContentPartPr>
                <p14:xfrm>
                  <a:off x="4663739" y="1437960"/>
                  <a:ext cx="405541" cy="528170"/>
                </p14:xfrm>
              </p:contentPart>
            </mc:Choice>
            <mc:Fallback xmlns="">
              <p:pic>
                <p:nvPicPr>
                  <p:cNvPr id="19" name="Ink 18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609309" y="1351337"/>
                    <a:ext cx="550432" cy="69068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/>
                <p14:cNvContentPartPr/>
                <p14:nvPr/>
              </p14:nvContentPartPr>
              <p14:xfrm>
                <a:off x="6612960" y="4852920"/>
                <a:ext cx="218880" cy="2167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78523" y="4806896"/>
                  <a:ext cx="329196" cy="3344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4854549" y="3693339"/>
            <a:ext cx="3429000" cy="2220543"/>
            <a:chOff x="5769892" y="315767"/>
            <a:chExt cx="4995720" cy="36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/>
                <p14:cNvContentPartPr/>
                <p14:nvPr/>
              </p14:nvContentPartPr>
              <p14:xfrm>
                <a:off x="5769892" y="1820207"/>
                <a:ext cx="2004840" cy="1458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38943" y="1765166"/>
                  <a:ext cx="2091391" cy="238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/>
                <p14:cNvContentPartPr/>
                <p14:nvPr/>
              </p14:nvContentPartPr>
              <p14:xfrm>
                <a:off x="7798492" y="1816247"/>
                <a:ext cx="1368360" cy="450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51814" y="1762481"/>
                  <a:ext cx="1479025" cy="167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/>
                <p14:cNvContentPartPr/>
                <p14:nvPr/>
              </p14:nvContentPartPr>
              <p14:xfrm>
                <a:off x="9165052" y="1865207"/>
                <a:ext cx="1600560" cy="403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35684" y="1811063"/>
                  <a:ext cx="16881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/>
                <p14:cNvContentPartPr/>
                <p14:nvPr/>
              </p14:nvContentPartPr>
              <p14:xfrm>
                <a:off x="6721012" y="1735607"/>
                <a:ext cx="1104120" cy="3218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84820" y="1681870"/>
                  <a:ext cx="1180700" cy="429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/>
                <p14:cNvContentPartPr/>
                <p14:nvPr/>
              </p14:nvContentPartPr>
              <p14:xfrm>
                <a:off x="5897332" y="1490087"/>
                <a:ext cx="254160" cy="2012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47548" y="1437006"/>
                  <a:ext cx="339055" cy="309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/>
                <p14:cNvContentPartPr/>
                <p14:nvPr/>
              </p14:nvContentPartPr>
              <p14:xfrm>
                <a:off x="6084172" y="1136927"/>
                <a:ext cx="21960" cy="5130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2866" y="1112971"/>
                  <a:ext cx="112414" cy="587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/>
                <p14:cNvContentPartPr/>
                <p14:nvPr/>
              </p14:nvContentPartPr>
              <p14:xfrm>
                <a:off x="9913852" y="1714727"/>
                <a:ext cx="358200" cy="3286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66127" y="1654488"/>
                  <a:ext cx="428476" cy="449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/>
                <p14:cNvContentPartPr/>
                <p14:nvPr/>
              </p14:nvContentPartPr>
              <p14:xfrm>
                <a:off x="9942292" y="945407"/>
                <a:ext cx="227880" cy="5565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92410" y="916237"/>
                  <a:ext cx="314516" cy="642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/>
                <p14:cNvContentPartPr/>
                <p14:nvPr/>
              </p14:nvContentPartPr>
              <p14:xfrm>
                <a:off x="8289172" y="315767"/>
                <a:ext cx="967320" cy="16009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39862" y="272546"/>
                  <a:ext cx="1068563" cy="16937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/>
                <p14:cNvContentPartPr/>
                <p14:nvPr/>
              </p14:nvContentPartPr>
              <p14:xfrm>
                <a:off x="8272252" y="1962767"/>
                <a:ext cx="416520" cy="4737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33433" y="1906103"/>
                  <a:ext cx="495208" cy="588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/>
                <p14:cNvContentPartPr/>
                <p14:nvPr/>
              </p14:nvContentPartPr>
              <p14:xfrm>
                <a:off x="7808572" y="1939007"/>
                <a:ext cx="5040" cy="1270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61532" y="1906363"/>
                  <a:ext cx="93520" cy="207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/>
                <p14:cNvContentPartPr/>
                <p14:nvPr/>
              </p14:nvContentPartPr>
              <p14:xfrm>
                <a:off x="7842772" y="2213687"/>
                <a:ext cx="37440" cy="1926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11572" y="2189685"/>
                  <a:ext cx="99320" cy="251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/>
                <p14:cNvContentPartPr/>
                <p14:nvPr/>
              </p14:nvContentPartPr>
              <p14:xfrm>
                <a:off x="7971292" y="2611127"/>
                <a:ext cx="68040" cy="1256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48786" y="2589024"/>
                  <a:ext cx="117238" cy="1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/>
                <p14:cNvContentPartPr/>
                <p14:nvPr/>
              </p14:nvContentPartPr>
              <p14:xfrm>
                <a:off x="8210692" y="2817767"/>
                <a:ext cx="161280" cy="543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88102" y="2786203"/>
                  <a:ext cx="217492" cy="13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/>
                <p14:cNvContentPartPr/>
                <p14:nvPr/>
              </p14:nvContentPartPr>
              <p14:xfrm>
                <a:off x="8584732" y="2910287"/>
                <a:ext cx="196920" cy="208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63202" y="2858087"/>
                  <a:ext cx="265711" cy="128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/>
                <p14:cNvContentPartPr/>
                <p14:nvPr/>
              </p14:nvContentPartPr>
              <p14:xfrm>
                <a:off x="9059572" y="2722367"/>
                <a:ext cx="106920" cy="133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28125" y="2683225"/>
                  <a:ext cx="173483" cy="2202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/>
                <p14:cNvContentPartPr/>
                <p14:nvPr/>
              </p14:nvContentPartPr>
              <p14:xfrm>
                <a:off x="9228772" y="2283527"/>
                <a:ext cx="14040" cy="1306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90812" y="2253774"/>
                  <a:ext cx="94640" cy="187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/>
                <p14:cNvContentPartPr/>
                <p14:nvPr/>
              </p14:nvContentPartPr>
              <p14:xfrm>
                <a:off x="9241732" y="1986167"/>
                <a:ext cx="41040" cy="925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04901" y="1951033"/>
                  <a:ext cx="101022" cy="152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/>
                <p14:cNvContentPartPr/>
                <p14:nvPr/>
              </p14:nvContentPartPr>
              <p14:xfrm>
                <a:off x="8405812" y="3323927"/>
                <a:ext cx="649800" cy="594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85358" y="3286546"/>
                  <a:ext cx="709588" cy="6862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/>
                <p14:cNvContentPartPr/>
                <p14:nvPr/>
              </p14:nvContentPartPr>
              <p14:xfrm>
                <a:off x="8578252" y="3363527"/>
                <a:ext cx="383040" cy="522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33651" y="3331427"/>
                  <a:ext cx="454926" cy="602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/>
                <p14:cNvContentPartPr/>
                <p14:nvPr/>
              </p14:nvContentPartPr>
              <p14:xfrm>
                <a:off x="8574652" y="3121247"/>
                <a:ext cx="474120" cy="9000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47904" y="3066896"/>
                  <a:ext cx="539154" cy="179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/>
                <p14:cNvContentPartPr/>
                <p14:nvPr/>
              </p14:nvContentPartPr>
              <p14:xfrm>
                <a:off x="9130132" y="3260207"/>
                <a:ext cx="184680" cy="15012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96029" y="3209003"/>
                  <a:ext cx="261280" cy="24205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ext Box 5"/>
          <p:cNvSpPr txBox="1">
            <a:spLocks noChangeArrowheads="1"/>
          </p:cNvSpPr>
          <p:nvPr/>
        </p:nvSpPr>
        <p:spPr bwMode="auto">
          <a:xfrm>
            <a:off x="205749" y="5562600"/>
            <a:ext cx="565308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sz="2100" dirty="0">
                <a:solidFill>
                  <a:srgbClr val="000000"/>
                </a:solidFill>
                <a:latin typeface="Calibri" pitchFamily="34" charset="0"/>
              </a:rPr>
              <a:t> e.g. </a:t>
            </a:r>
            <a:r>
              <a:rPr lang="en-US" sz="2400" i="1" dirty="0" err="1">
                <a:solidFill>
                  <a:srgbClr val="000000"/>
                </a:solidFill>
                <a:latin typeface="Calibri" pitchFamily="34" charset="0"/>
              </a:rPr>
              <a:t>d</a:t>
            </a:r>
            <a:r>
              <a:rPr lang="en-US" sz="2400" i="1" baseline="-25000" dirty="0" err="1">
                <a:solidFill>
                  <a:srgbClr val="000000"/>
                </a:solidFill>
                <a:latin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libri" pitchFamily="34" charset="0"/>
              </a:rPr>
              <a:t>~ 10</a:t>
            </a:r>
            <a:r>
              <a:rPr lang="en-US" sz="2400" i="1" baseline="30000" dirty="0">
                <a:solidFill>
                  <a:srgbClr val="000000"/>
                </a:solidFill>
                <a:latin typeface="Calibri" pitchFamily="34" charset="0"/>
              </a:rPr>
              <a:t>-25 </a:t>
            </a:r>
            <a:r>
              <a:rPr lang="en-US" sz="2400" i="1" dirty="0">
                <a:solidFill>
                  <a:srgbClr val="000000"/>
                </a:solidFill>
                <a:latin typeface="Calibri" pitchFamily="34" charset="0"/>
              </a:rPr>
              <a:t>e-cm x </a:t>
            </a:r>
            <a:r>
              <a:rPr lang="en-US" sz="2400" i="1" dirty="0" err="1">
                <a:solidFill>
                  <a:srgbClr val="000000"/>
                </a:solidFill>
                <a:latin typeface="Calibri" pitchFamily="34" charset="0"/>
              </a:rPr>
              <a:t>sin</a:t>
            </a:r>
            <a:r>
              <a:rPr lang="en-US" sz="2400" i="1" dirty="0" err="1">
                <a:solidFill>
                  <a:srgbClr val="000000"/>
                </a:solidFill>
                <a:latin typeface="Symbol" pitchFamily="18" charset="2"/>
              </a:rPr>
              <a:t>j</a:t>
            </a:r>
            <a:r>
              <a:rPr lang="en-US" sz="2400" i="1" baseline="-25000" dirty="0" err="1">
                <a:solidFill>
                  <a:srgbClr val="000000"/>
                </a:solidFill>
                <a:latin typeface="Calibri" pitchFamily="34" charset="0"/>
              </a:rPr>
              <a:t>CP</a:t>
            </a:r>
            <a:r>
              <a:rPr lang="en-US" sz="2400" i="1" dirty="0">
                <a:solidFill>
                  <a:srgbClr val="000000"/>
                </a:solidFill>
                <a:latin typeface="Calibri" pitchFamily="34" charset="0"/>
              </a:rPr>
              <a:t>(1 </a:t>
            </a:r>
            <a:r>
              <a:rPr lang="en-US" sz="2400" i="1" dirty="0" err="1">
                <a:solidFill>
                  <a:srgbClr val="000000"/>
                </a:solidFill>
                <a:latin typeface="Calibri" pitchFamily="34" charset="0"/>
              </a:rPr>
              <a:t>TeV</a:t>
            </a:r>
            <a:r>
              <a:rPr lang="en-US" sz="2400" i="1" dirty="0">
                <a:solidFill>
                  <a:srgbClr val="000000"/>
                </a:solidFill>
                <a:latin typeface="Calibri" pitchFamily="34" charset="0"/>
              </a:rPr>
              <a:t>/M</a:t>
            </a:r>
            <a:r>
              <a:rPr lang="en-US" sz="2400" i="1" baseline="-25000" dirty="0">
                <a:solidFill>
                  <a:srgbClr val="000000"/>
                </a:solidFill>
                <a:latin typeface="Calibri" pitchFamily="34" charset="0"/>
              </a:rPr>
              <a:t>BSM</a:t>
            </a:r>
            <a:r>
              <a:rPr lang="en-US" sz="2400" i="1" dirty="0">
                <a:solidFill>
                  <a:srgbClr val="000000"/>
                </a:solidFill>
                <a:latin typeface="Calibri" pitchFamily="34" charset="0"/>
              </a:rPr>
              <a:t>)</a:t>
            </a:r>
            <a:r>
              <a:rPr lang="en-US" sz="2400" i="1" baseline="30000" dirty="0">
                <a:solidFill>
                  <a:srgbClr val="000000"/>
                </a:solidFill>
                <a:latin typeface="Calibri" pitchFamily="34" charset="0"/>
              </a:rPr>
              <a:t>2</a:t>
            </a:r>
            <a:endParaRPr lang="en-US" sz="2400" i="1" baseline="-250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en-US" sz="1400" i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94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accent6"/>
                </a:solidFill>
              </a:rPr>
              <a:t>How to Use UCN to Search for New Physics </a:t>
            </a:r>
            <a:endParaRPr lang="en-US" sz="48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506326" cy="4525963"/>
          </a:xfrm>
        </p:spPr>
        <p:txBody>
          <a:bodyPr/>
          <a:lstStyle/>
          <a:p>
            <a:r>
              <a:rPr lang="en-US" dirty="0" smtClean="0"/>
              <a:t>Precision measurements of neutron decay </a:t>
            </a:r>
          </a:p>
          <a:p>
            <a:pPr lvl="1"/>
            <a:r>
              <a:rPr lang="en-US" dirty="0" smtClean="0"/>
              <a:t>Parity Violation</a:t>
            </a:r>
          </a:p>
          <a:p>
            <a:pPr lvl="1"/>
            <a:endParaRPr lang="en-US" dirty="0"/>
          </a:p>
          <a:p>
            <a:r>
              <a:rPr lang="en-US" dirty="0" smtClean="0"/>
              <a:t>Search for non-zero neutron EDM </a:t>
            </a:r>
          </a:p>
          <a:p>
            <a:endParaRPr lang="en-US" dirty="0"/>
          </a:p>
          <a:p>
            <a:r>
              <a:rPr lang="en-US" dirty="0" smtClean="0"/>
              <a:t>But first … </a:t>
            </a:r>
          </a:p>
          <a:p>
            <a:pPr lvl="1"/>
            <a:r>
              <a:rPr lang="en-US" dirty="0" smtClean="0"/>
              <a:t>What are UCN and do we make them??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5"/>
            <a:ext cx="6705600" cy="9334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Ultra-Cold Neutrons (UCN) </a:t>
            </a:r>
            <a:br>
              <a:rPr lang="en-US" sz="36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(Fermi/</a:t>
            </a:r>
            <a:r>
              <a:rPr lang="en-US" sz="3600" b="1" dirty="0" err="1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Zeldovich</a:t>
            </a:r>
            <a:r>
              <a:rPr lang="en-US" sz="36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28725"/>
            <a:ext cx="8135938" cy="5629275"/>
          </a:xfrm>
        </p:spPr>
        <p:txBody>
          <a:bodyPr/>
          <a:lstStyle/>
          <a:p>
            <a:pPr marL="0" indent="0" eaLnBrk="1" hangingPunct="1">
              <a:buNone/>
            </a:pPr>
            <a:endParaRPr lang="en-US" dirty="0" smtClean="0"/>
          </a:p>
          <a:p>
            <a:pPr lvl="1" eaLnBrk="1" hangingPunct="1"/>
            <a:r>
              <a:rPr lang="en-US" dirty="0"/>
              <a:t>V</a:t>
            </a:r>
            <a:r>
              <a:rPr lang="en-US" dirty="0" smtClean="0"/>
              <a:t>ery slow neutrons </a:t>
            </a:r>
          </a:p>
          <a:p>
            <a:pPr lvl="2" eaLnBrk="1" hangingPunct="1">
              <a:buFontTx/>
              <a:buNone/>
            </a:pPr>
            <a:r>
              <a:rPr lang="en-US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(v &lt; 8 m/s , </a:t>
            </a:r>
            <a:r>
              <a:rPr lang="en-US" sz="2800" b="1" dirty="0" smtClean="0">
                <a:solidFill>
                  <a:srgbClr val="FF0000"/>
                </a:solidFill>
                <a:latin typeface="Symbol" pitchFamily="18" charset="2"/>
              </a:rPr>
              <a:t>l</a:t>
            </a:r>
            <a:r>
              <a:rPr lang="en-US" sz="2800" b="1" dirty="0" smtClean="0">
                <a:solidFill>
                  <a:srgbClr val="FF0000"/>
                </a:solidFill>
              </a:rPr>
              <a:t> &gt; 500 Å )</a:t>
            </a:r>
          </a:p>
          <a:p>
            <a:pPr lvl="2" eaLnBrk="1" hangingPunct="1">
              <a:buFontTx/>
              <a:buNone/>
            </a:pPr>
            <a:r>
              <a:rPr lang="en-US" sz="2800" dirty="0" smtClean="0"/>
              <a:t>that cannot penetrate into 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	  certain materials</a:t>
            </a:r>
          </a:p>
          <a:p>
            <a:pPr lvl="1" eaLnBrk="1" hangingPunct="1">
              <a:buFontTx/>
              <a:buNone/>
            </a:pPr>
            <a:r>
              <a:rPr lang="en-US" sz="3200" dirty="0" smtClean="0">
                <a:solidFill>
                  <a:srgbClr val="660033"/>
                </a:solidFill>
              </a:rPr>
              <a:t>		 Neutrons can be </a:t>
            </a:r>
          </a:p>
          <a:p>
            <a:pPr lvl="1" eaLnBrk="1" hangingPunct="1">
              <a:buFontTx/>
              <a:buNone/>
            </a:pPr>
            <a:r>
              <a:rPr lang="en-US" sz="3200" dirty="0" smtClean="0">
                <a:solidFill>
                  <a:srgbClr val="660033"/>
                </a:solidFill>
              </a:rPr>
              <a:t>     trapped in bottles</a:t>
            </a:r>
          </a:p>
          <a:p>
            <a:pPr lvl="1" eaLnBrk="1" hangingPunct="1">
              <a:buFontTx/>
              <a:buNone/>
            </a:pPr>
            <a:r>
              <a:rPr lang="en-US" sz="3200" dirty="0" smtClean="0">
                <a:solidFill>
                  <a:srgbClr val="660033"/>
                </a:solidFill>
              </a:rPr>
              <a:t>		  or by magnetic </a:t>
            </a:r>
          </a:p>
          <a:p>
            <a:pPr lvl="1" eaLnBrk="1" hangingPunct="1">
              <a:buFontTx/>
              <a:buNone/>
            </a:pPr>
            <a:r>
              <a:rPr lang="en-US" sz="3200" dirty="0" smtClean="0">
                <a:solidFill>
                  <a:srgbClr val="660033"/>
                </a:solidFill>
              </a:rPr>
              <a:t>       field ( ≤ 7 T)</a:t>
            </a:r>
            <a:endParaRPr lang="en-US" dirty="0" smtClean="0"/>
          </a:p>
        </p:txBody>
      </p:sp>
      <p:sp>
        <p:nvSpPr>
          <p:cNvPr id="174084" name="AutoShape 4"/>
          <p:cNvSpPr>
            <a:spLocks noChangeAspect="1" noChangeArrowheads="1"/>
          </p:cNvSpPr>
          <p:nvPr/>
        </p:nvSpPr>
        <p:spPr bwMode="auto">
          <a:xfrm>
            <a:off x="7127875" y="1905000"/>
            <a:ext cx="652463" cy="5778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085" name="Freeform 5"/>
          <p:cNvSpPr>
            <a:spLocks noChangeAspect="1"/>
          </p:cNvSpPr>
          <p:nvPr/>
        </p:nvSpPr>
        <p:spPr bwMode="auto">
          <a:xfrm>
            <a:off x="6477000" y="2070100"/>
            <a:ext cx="1350963" cy="4505325"/>
          </a:xfrm>
          <a:custGeom>
            <a:avLst/>
            <a:gdLst>
              <a:gd name="T0" fmla="*/ 2147483647 w 597"/>
              <a:gd name="T1" fmla="*/ 2147483647 h 2616"/>
              <a:gd name="T2" fmla="*/ 2147483647 w 597"/>
              <a:gd name="T3" fmla="*/ 2147483647 h 2616"/>
              <a:gd name="T4" fmla="*/ 2147483647 w 597"/>
              <a:gd name="T5" fmla="*/ 2147483647 h 2616"/>
              <a:gd name="T6" fmla="*/ 2147483647 w 597"/>
              <a:gd name="T7" fmla="*/ 2147483647 h 2616"/>
              <a:gd name="T8" fmla="*/ 2147483647 w 597"/>
              <a:gd name="T9" fmla="*/ 2147483647 h 2616"/>
              <a:gd name="T10" fmla="*/ 2147483647 w 597"/>
              <a:gd name="T11" fmla="*/ 2147483647 h 2616"/>
              <a:gd name="T12" fmla="*/ 2147483647 w 597"/>
              <a:gd name="T13" fmla="*/ 2147483647 h 2616"/>
              <a:gd name="T14" fmla="*/ 2147483647 w 597"/>
              <a:gd name="T15" fmla="*/ 2147483647 h 2616"/>
              <a:gd name="T16" fmla="*/ 2147483647 w 597"/>
              <a:gd name="T17" fmla="*/ 2147483647 h 2616"/>
              <a:gd name="T18" fmla="*/ 2147483647 w 597"/>
              <a:gd name="T19" fmla="*/ 2147483647 h 2616"/>
              <a:gd name="T20" fmla="*/ 2147483647 w 597"/>
              <a:gd name="T21" fmla="*/ 2147483647 h 2616"/>
              <a:gd name="T22" fmla="*/ 2147483647 w 597"/>
              <a:gd name="T23" fmla="*/ 2147483647 h 2616"/>
              <a:gd name="T24" fmla="*/ 2147483647 w 597"/>
              <a:gd name="T25" fmla="*/ 2147483647 h 26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97"/>
              <a:gd name="T40" fmla="*/ 0 h 2616"/>
              <a:gd name="T41" fmla="*/ 597 w 597"/>
              <a:gd name="T42" fmla="*/ 2616 h 26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97" h="2616">
                <a:moveTo>
                  <a:pt x="448" y="16"/>
                </a:moveTo>
                <a:cubicBezTo>
                  <a:pt x="392" y="16"/>
                  <a:pt x="336" y="16"/>
                  <a:pt x="304" y="16"/>
                </a:cubicBezTo>
                <a:cubicBezTo>
                  <a:pt x="272" y="16"/>
                  <a:pt x="264" y="0"/>
                  <a:pt x="256" y="16"/>
                </a:cubicBezTo>
                <a:cubicBezTo>
                  <a:pt x="248" y="32"/>
                  <a:pt x="248" y="88"/>
                  <a:pt x="256" y="112"/>
                </a:cubicBezTo>
                <a:cubicBezTo>
                  <a:pt x="264" y="136"/>
                  <a:pt x="296" y="72"/>
                  <a:pt x="304" y="160"/>
                </a:cubicBezTo>
                <a:cubicBezTo>
                  <a:pt x="312" y="248"/>
                  <a:pt x="328" y="544"/>
                  <a:pt x="304" y="640"/>
                </a:cubicBezTo>
                <a:cubicBezTo>
                  <a:pt x="280" y="736"/>
                  <a:pt x="200" y="712"/>
                  <a:pt x="160" y="736"/>
                </a:cubicBezTo>
                <a:cubicBezTo>
                  <a:pt x="120" y="760"/>
                  <a:pt x="88" y="728"/>
                  <a:pt x="64" y="784"/>
                </a:cubicBezTo>
                <a:cubicBezTo>
                  <a:pt x="40" y="840"/>
                  <a:pt x="24" y="808"/>
                  <a:pt x="16" y="1072"/>
                </a:cubicBezTo>
                <a:cubicBezTo>
                  <a:pt x="8" y="1336"/>
                  <a:pt x="16" y="2120"/>
                  <a:pt x="16" y="2368"/>
                </a:cubicBezTo>
                <a:cubicBezTo>
                  <a:pt x="16" y="2616"/>
                  <a:pt x="0" y="2520"/>
                  <a:pt x="16" y="2560"/>
                </a:cubicBezTo>
                <a:cubicBezTo>
                  <a:pt x="32" y="2600"/>
                  <a:pt x="15" y="2600"/>
                  <a:pt x="112" y="2608"/>
                </a:cubicBezTo>
                <a:cubicBezTo>
                  <a:pt x="209" y="2616"/>
                  <a:pt x="496" y="2608"/>
                  <a:pt x="597" y="2608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086" name="Freeform 6"/>
          <p:cNvSpPr>
            <a:spLocks noChangeAspect="1"/>
          </p:cNvSpPr>
          <p:nvPr/>
        </p:nvSpPr>
        <p:spPr bwMode="auto">
          <a:xfrm>
            <a:off x="6843713" y="2070100"/>
            <a:ext cx="1635125" cy="4505325"/>
          </a:xfrm>
          <a:custGeom>
            <a:avLst/>
            <a:gdLst>
              <a:gd name="T0" fmla="*/ 2147483647 w 723"/>
              <a:gd name="T1" fmla="*/ 2147483647 h 2616"/>
              <a:gd name="T2" fmla="*/ 2147483647 w 723"/>
              <a:gd name="T3" fmla="*/ 2147483647 h 2616"/>
              <a:gd name="T4" fmla="*/ 2147483647 w 723"/>
              <a:gd name="T5" fmla="*/ 2147483647 h 2616"/>
              <a:gd name="T6" fmla="*/ 2147483647 w 723"/>
              <a:gd name="T7" fmla="*/ 2147483647 h 2616"/>
              <a:gd name="T8" fmla="*/ 2147483647 w 723"/>
              <a:gd name="T9" fmla="*/ 2147483647 h 2616"/>
              <a:gd name="T10" fmla="*/ 2147483647 w 723"/>
              <a:gd name="T11" fmla="*/ 2147483647 h 2616"/>
              <a:gd name="T12" fmla="*/ 2147483647 w 723"/>
              <a:gd name="T13" fmla="*/ 2147483647 h 2616"/>
              <a:gd name="T14" fmla="*/ 2147483647 w 723"/>
              <a:gd name="T15" fmla="*/ 2147483647 h 2616"/>
              <a:gd name="T16" fmla="*/ 2147483647 w 723"/>
              <a:gd name="T17" fmla="*/ 2147483647 h 2616"/>
              <a:gd name="T18" fmla="*/ 2147483647 w 723"/>
              <a:gd name="T19" fmla="*/ 2147483647 h 2616"/>
              <a:gd name="T20" fmla="*/ 2147483647 w 723"/>
              <a:gd name="T21" fmla="*/ 2147483647 h 2616"/>
              <a:gd name="T22" fmla="*/ 2147483647 w 723"/>
              <a:gd name="T23" fmla="*/ 2147483647 h 2616"/>
              <a:gd name="T24" fmla="*/ 0 w 723"/>
              <a:gd name="T25" fmla="*/ 2147483647 h 261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23"/>
              <a:gd name="T40" fmla="*/ 0 h 2616"/>
              <a:gd name="T41" fmla="*/ 723 w 723"/>
              <a:gd name="T42" fmla="*/ 2616 h 261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23" h="2616">
                <a:moveTo>
                  <a:pt x="270" y="16"/>
                </a:moveTo>
                <a:cubicBezTo>
                  <a:pt x="326" y="16"/>
                  <a:pt x="382" y="16"/>
                  <a:pt x="414" y="16"/>
                </a:cubicBezTo>
                <a:cubicBezTo>
                  <a:pt x="446" y="16"/>
                  <a:pt x="454" y="0"/>
                  <a:pt x="462" y="16"/>
                </a:cubicBezTo>
                <a:cubicBezTo>
                  <a:pt x="470" y="32"/>
                  <a:pt x="470" y="88"/>
                  <a:pt x="462" y="112"/>
                </a:cubicBezTo>
                <a:cubicBezTo>
                  <a:pt x="454" y="136"/>
                  <a:pt x="422" y="72"/>
                  <a:pt x="414" y="160"/>
                </a:cubicBezTo>
                <a:cubicBezTo>
                  <a:pt x="406" y="248"/>
                  <a:pt x="390" y="544"/>
                  <a:pt x="414" y="640"/>
                </a:cubicBezTo>
                <a:cubicBezTo>
                  <a:pt x="438" y="736"/>
                  <a:pt x="518" y="712"/>
                  <a:pt x="558" y="736"/>
                </a:cubicBezTo>
                <a:cubicBezTo>
                  <a:pt x="598" y="760"/>
                  <a:pt x="630" y="728"/>
                  <a:pt x="654" y="784"/>
                </a:cubicBezTo>
                <a:cubicBezTo>
                  <a:pt x="678" y="840"/>
                  <a:pt x="694" y="808"/>
                  <a:pt x="702" y="1072"/>
                </a:cubicBezTo>
                <a:cubicBezTo>
                  <a:pt x="710" y="1336"/>
                  <a:pt x="702" y="2120"/>
                  <a:pt x="702" y="2368"/>
                </a:cubicBezTo>
                <a:cubicBezTo>
                  <a:pt x="702" y="2616"/>
                  <a:pt x="718" y="2520"/>
                  <a:pt x="702" y="2560"/>
                </a:cubicBezTo>
                <a:cubicBezTo>
                  <a:pt x="686" y="2600"/>
                  <a:pt x="723" y="2600"/>
                  <a:pt x="606" y="2608"/>
                </a:cubicBezTo>
                <a:cubicBezTo>
                  <a:pt x="489" y="2616"/>
                  <a:pt x="126" y="2607"/>
                  <a:pt x="0" y="2607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087" name="AutoShape 7"/>
          <p:cNvSpPr>
            <a:spLocks noChangeArrowheads="1"/>
          </p:cNvSpPr>
          <p:nvPr/>
        </p:nvSpPr>
        <p:spPr bwMode="auto">
          <a:xfrm>
            <a:off x="319088" y="3576638"/>
            <a:ext cx="533400" cy="914400"/>
          </a:xfrm>
          <a:prstGeom prst="curvedRightArrow">
            <a:avLst>
              <a:gd name="adj1" fmla="val 34286"/>
              <a:gd name="adj2" fmla="val 68571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0" name="Oval 8"/>
          <p:cNvSpPr>
            <a:spLocks noChangeArrowheads="1"/>
          </p:cNvSpPr>
          <p:nvPr/>
        </p:nvSpPr>
        <p:spPr bwMode="auto">
          <a:xfrm>
            <a:off x="6553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1" name="Oval 9"/>
          <p:cNvSpPr>
            <a:spLocks noChangeArrowheads="1"/>
          </p:cNvSpPr>
          <p:nvPr/>
        </p:nvSpPr>
        <p:spPr bwMode="auto">
          <a:xfrm>
            <a:off x="7239000" y="640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2" name="Oval 10"/>
          <p:cNvSpPr>
            <a:spLocks noChangeArrowheads="1"/>
          </p:cNvSpPr>
          <p:nvPr/>
        </p:nvSpPr>
        <p:spPr bwMode="auto">
          <a:xfrm>
            <a:off x="8229600" y="3962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3" name="Oval 11"/>
          <p:cNvSpPr>
            <a:spLocks noChangeArrowheads="1"/>
          </p:cNvSpPr>
          <p:nvPr/>
        </p:nvSpPr>
        <p:spPr bwMode="auto">
          <a:xfrm>
            <a:off x="6553200" y="4648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4" name="Oval 12"/>
          <p:cNvSpPr>
            <a:spLocks noChangeArrowheads="1"/>
          </p:cNvSpPr>
          <p:nvPr/>
        </p:nvSpPr>
        <p:spPr bwMode="auto">
          <a:xfrm>
            <a:off x="79248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5" name="Oval 13"/>
          <p:cNvSpPr>
            <a:spLocks noChangeArrowheads="1"/>
          </p:cNvSpPr>
          <p:nvPr/>
        </p:nvSpPr>
        <p:spPr bwMode="auto">
          <a:xfrm>
            <a:off x="65532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6" name="Oval 14"/>
          <p:cNvSpPr>
            <a:spLocks noChangeArrowheads="1"/>
          </p:cNvSpPr>
          <p:nvPr/>
        </p:nvSpPr>
        <p:spPr bwMode="auto">
          <a:xfrm>
            <a:off x="8077200" y="640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40367" name="Oval 15"/>
          <p:cNvSpPr>
            <a:spLocks noChangeArrowheads="1"/>
          </p:cNvSpPr>
          <p:nvPr/>
        </p:nvSpPr>
        <p:spPr bwMode="auto">
          <a:xfrm>
            <a:off x="82296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74096" name="Picture 16" descr="ferm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3350" y="14288"/>
            <a:ext cx="1428750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097" name="Picture 17" descr="zeldovi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763" y="14288"/>
            <a:ext cx="1246187" cy="166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6084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7 -0.00139 L 0.18924 -0.2 L 0.06493 -0.32986 L 0.11615 -0.37662 L 0.08646 -0.41991 L 0.06493 -0.36597 L 0.19184 -0.11713 L 0.07708 0.1581 L -0.00747 -0.00139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2222E-6 1.48148E-6 L -0.08386 -0.0919 L 0.11337 -0.21273 L -0.08663 -0.34051 L 0.07691 -0.45416 L 0.11753 -0.33171 L -0.08663 -0.07222 L 0.11892 -0.01458 L -0.00677 0.00718 " pathEditMode="relative" rAng="0" ptsTypes="AAAAAAAAA">
                                      <p:cBhvr>
                                        <p:cTn id="8" dur="3000" fill="hold"/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9.25926E-6 L -0.18906 -0.11342 L -0.00121 -0.25208 L -0.08368 0.20556 L -0.18784 -0.20532 L -0.13906 -0.26481 L 0.01493 -0.12615 L -0.18646 -0.00185 L -0.06215 0.20556 L 2.77778E-7 9.25926E-6 Z " pathEditMode="relative" ptsTypes="AAAAAAAAAA">
                                      <p:cBhvr>
                                        <p:cTn id="10" dur="5000" fill="hold"/>
                                        <p:tgtEl>
                                          <p:spTgt spid="740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03704E-6 L 0.02309 -0.07731 L -0.13646 -0.44675 L -0.17292 -0.40717 L -0.05121 0.00718 L 0.02569 -0.30624 L -0.1 -0.55115 L -0.08646 -0.56921 L -0.05121 -0.51527 L -0.17569 -0.22152 L -3.61111E-6 7.03704E-6 Z " pathEditMode="relative" ptsTypes="AAAAAAAAAAA">
                                      <p:cBhvr>
                                        <p:cTn id="12" dur="5000" fill="hold"/>
                                        <p:tgtEl>
                                          <p:spTgt spid="740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19601 0.04328 L 0.00278 0.12615 L 0.19601 0.19814 L -0.00277 0.3081 L 0.13247 0.37847 L 0.19723 0.3081 L -3.61111E-6 1.11111E-6 Z " pathEditMode="relative" ptsTypes="AAAAAAAA">
                                      <p:cBhvr>
                                        <p:cTn id="14" dur="5000" fill="hold"/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6215 0.16945 L 0.03646 0.41088 L -0.00139 0.45417 L -0.15955 0.31181 L 0.03785 0.13519 L -0.15677 0.02709 L -0.03246 -0.03426 L -0.00677 0.01088 " pathEditMode="relative" rAng="0" ptsTypes="AAAAAAAAA">
                                      <p:cBhvr>
                                        <p:cTn id="16" dur="5000" fill="hold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55556E-6 L 0.04201 0.25949 L 0.12031 -0.28635 L 0.10816 -0.32431 L -0.00539 0.06134 L 0.03107 0.25949 L 0.19062 -0.16737 L 0.14739 -0.20001 L 3.33333E-6 -5.55556E-6 Z " pathEditMode="relative" ptsTypes="AAAAAAAAA">
                                      <p:cBhvr>
                                        <p:cTn id="18" dur="5000" fill="hold"/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8784 0.36042 L -0.17847 -0.0882 L -0.14739 -0.10093 L 0.01077 -0.03588 L -0.19062 0.05046 L 0.00816 0.21458 L -0.18784 0.35509 L -0.10156 -0.2213 L -3.33333E-6 1.11111E-6 Z " pathEditMode="relative" rAng="0" ptsTypes="AAAAAAAAAA">
                                      <p:cBhvr>
                                        <p:cTn id="20" dur="5000" fill="hold"/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60" grpId="0" animBg="1"/>
      <p:bldP spid="740361" grpId="0" animBg="1"/>
      <p:bldP spid="740362" grpId="0" animBg="1"/>
      <p:bldP spid="740363" grpId="0" animBg="1"/>
      <p:bldP spid="740364" grpId="0" animBg="1"/>
      <p:bldP spid="740365" grpId="0" animBg="1"/>
      <p:bldP spid="740366" grpId="0" animBg="1"/>
      <p:bldP spid="7403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533400" y="266700"/>
            <a:ext cx="582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0" y="1835150"/>
            <a:ext cx="91440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>
                <a:solidFill>
                  <a:srgbClr val="1F497D"/>
                </a:solidFill>
                <a:latin typeface="Comic Sans MS" pitchFamily="66" charset="0"/>
              </a:rPr>
              <a:t>Recall (for short-range potential):</a:t>
            </a:r>
          </a:p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omic Sans MS" pitchFamily="66" charset="0"/>
              </a:rPr>
              <a:t>At low energies (</a:t>
            </a:r>
            <a:r>
              <a:rPr lang="en-US" sz="3200" i="1">
                <a:solidFill>
                  <a:srgbClr val="000000"/>
                </a:solidFill>
                <a:latin typeface="Comic Sans MS" pitchFamily="66" charset="0"/>
              </a:rPr>
              <a:t>kr</a:t>
            </a:r>
            <a:r>
              <a:rPr lang="en-US" sz="3200" baseline="-250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en-US" sz="3200">
                <a:solidFill>
                  <a:srgbClr val="000000"/>
                </a:solidFill>
                <a:latin typeface="Comic Sans MS" pitchFamily="66" charset="0"/>
              </a:rPr>
              <a:t>&lt;&lt;1; eg s-wave) elastic scattering determined solely by scattering length </a:t>
            </a:r>
            <a:r>
              <a:rPr lang="en-US" sz="3200">
                <a:solidFill>
                  <a:srgbClr val="1F497D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3205163" y="4567238"/>
            <a:ext cx="2405062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lang="en-US" sz="3600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sz="3600">
                <a:solidFill>
                  <a:srgbClr val="000000"/>
                </a:solidFill>
                <a:latin typeface="Times New Roman" pitchFamily="18" charset="0"/>
              </a:rPr>
              <a:t>     0</a:t>
            </a:r>
          </a:p>
          <a:p>
            <a:pPr eaLnBrk="1" hangingPunct="1"/>
            <a:endParaRPr lang="en-US" sz="360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/>
            <a:r>
              <a:rPr lang="en-US" sz="360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sz="3600" baseline="-25000">
                <a:solidFill>
                  <a:srgbClr val="000000"/>
                </a:solidFill>
                <a:latin typeface="Comic Sans MS" pitchFamily="66" charset="0"/>
              </a:rPr>
              <a:t>elas</a:t>
            </a:r>
            <a:r>
              <a:rPr lang="en-US" sz="3600">
                <a:solidFill>
                  <a:srgbClr val="000000"/>
                </a:solidFill>
                <a:latin typeface="Symbol" pitchFamily="18" charset="2"/>
              </a:rPr>
              <a:t> = 4p</a:t>
            </a:r>
            <a:r>
              <a:rPr lang="en-US" sz="360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3600" baseline="30000">
                <a:solidFill>
                  <a:srgbClr val="000000"/>
                </a:solidFill>
                <a:latin typeface="Comic Sans MS" pitchFamily="66" charset="0"/>
              </a:rPr>
              <a:t>2</a:t>
            </a:r>
          </a:p>
          <a:p>
            <a:pPr eaLnBrk="1" hangingPunct="1"/>
            <a:endParaRPr lang="en-US" sz="3600" baseline="300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75109" name="Line 5"/>
          <p:cNvSpPr>
            <a:spLocks noChangeShapeType="1"/>
          </p:cNvSpPr>
          <p:nvPr/>
        </p:nvSpPr>
        <p:spPr bwMode="auto">
          <a:xfrm>
            <a:off x="4495800" y="4946650"/>
            <a:ext cx="304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5110" name="Text Box 6"/>
          <p:cNvSpPr txBox="1">
            <a:spLocks noChangeArrowheads="1"/>
          </p:cNvSpPr>
          <p:nvPr/>
        </p:nvSpPr>
        <p:spPr bwMode="auto">
          <a:xfrm>
            <a:off x="169862" y="241300"/>
            <a:ext cx="88217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3200" b="1" dirty="0">
                <a:solidFill>
                  <a:schemeClr val="accent6"/>
                </a:solidFill>
              </a:rPr>
              <a:t>But… nuclear force is attractive at low </a:t>
            </a:r>
          </a:p>
          <a:p>
            <a:pPr algn="ctr" eaLnBrk="1" hangingPunct="1"/>
            <a:r>
              <a:rPr lang="en-US" sz="3200" b="1" dirty="0">
                <a:solidFill>
                  <a:schemeClr val="accent6"/>
                </a:solidFill>
              </a:rPr>
              <a:t>energies. </a:t>
            </a:r>
            <a:endParaRPr lang="en-US" sz="3200" b="1" dirty="0" smtClean="0">
              <a:solidFill>
                <a:schemeClr val="accent6"/>
              </a:solidFill>
            </a:endParaRPr>
          </a:p>
          <a:p>
            <a:pPr algn="ctr" eaLnBrk="1" hangingPunct="1"/>
            <a:r>
              <a:rPr lang="en-US" sz="3200" b="1" dirty="0" smtClean="0">
                <a:solidFill>
                  <a:schemeClr val="accent6"/>
                </a:solidFill>
              </a:rPr>
              <a:t>Where </a:t>
            </a:r>
            <a:r>
              <a:rPr lang="en-US" sz="3200" b="1" dirty="0">
                <a:solidFill>
                  <a:schemeClr val="accent6"/>
                </a:solidFill>
              </a:rPr>
              <a:t>does repulsion come from?</a:t>
            </a:r>
          </a:p>
        </p:txBody>
      </p:sp>
    </p:spTree>
    <p:extLst>
      <p:ext uri="{BB962C8B-B14F-4D97-AF65-F5344CB8AC3E}">
        <p14:creationId xmlns:p14="http://schemas.microsoft.com/office/powerpoint/2010/main" val="4949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2"/>
          <p:cNvSpPr>
            <a:spLocks noChangeShapeType="1"/>
          </p:cNvSpPr>
          <p:nvPr/>
        </p:nvSpPr>
        <p:spPr bwMode="auto">
          <a:xfrm>
            <a:off x="5638800" y="23622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6" name="Line 3"/>
          <p:cNvSpPr>
            <a:spLocks noChangeShapeType="1"/>
          </p:cNvSpPr>
          <p:nvPr/>
        </p:nvSpPr>
        <p:spPr bwMode="auto">
          <a:xfrm flipV="1">
            <a:off x="5638800" y="7620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Freeform 4"/>
          <p:cNvSpPr>
            <a:spLocks/>
          </p:cNvSpPr>
          <p:nvPr/>
        </p:nvSpPr>
        <p:spPr bwMode="auto">
          <a:xfrm>
            <a:off x="5638800" y="2362200"/>
            <a:ext cx="990600" cy="457200"/>
          </a:xfrm>
          <a:custGeom>
            <a:avLst/>
            <a:gdLst>
              <a:gd name="T0" fmla="*/ 0 w 624"/>
              <a:gd name="T1" fmla="*/ 0 h 288"/>
              <a:gd name="T2" fmla="*/ 0 w 624"/>
              <a:gd name="T3" fmla="*/ 2147483647 h 288"/>
              <a:gd name="T4" fmla="*/ 2147483647 w 624"/>
              <a:gd name="T5" fmla="*/ 2147483647 h 288"/>
              <a:gd name="T6" fmla="*/ 2147483647 w 624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288"/>
              <a:gd name="T14" fmla="*/ 624 w 624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288">
                <a:moveTo>
                  <a:pt x="0" y="0"/>
                </a:moveTo>
                <a:lnTo>
                  <a:pt x="0" y="288"/>
                </a:lnTo>
                <a:lnTo>
                  <a:pt x="624" y="288"/>
                </a:lnTo>
                <a:lnTo>
                  <a:pt x="624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43429" name="Object 5"/>
          <p:cNvGraphicFramePr>
            <a:graphicFrameLocks noChangeAspect="1"/>
          </p:cNvGraphicFramePr>
          <p:nvPr/>
        </p:nvGraphicFramePr>
        <p:xfrm>
          <a:off x="4495800" y="1911350"/>
          <a:ext cx="7191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8" name="Equation" r:id="rId3" imgW="330120" imgH="203040" progId="Equation.3">
                  <p:embed/>
                </p:oleObj>
              </mc:Choice>
              <mc:Fallback>
                <p:oleObj name="Equation" r:id="rId3" imgW="330120" imgH="203040" progId="Equation.3">
                  <p:embed/>
                  <p:pic>
                    <p:nvPicPr>
                      <p:cNvPr id="74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911350"/>
                        <a:ext cx="719138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Line 6"/>
          <p:cNvSpPr>
            <a:spLocks noChangeShapeType="1"/>
          </p:cNvSpPr>
          <p:nvPr/>
        </p:nvSpPr>
        <p:spPr bwMode="auto">
          <a:xfrm flipV="1">
            <a:off x="1066800" y="8382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9" name="Line 7"/>
          <p:cNvSpPr>
            <a:spLocks noChangeShapeType="1"/>
          </p:cNvSpPr>
          <p:nvPr/>
        </p:nvSpPr>
        <p:spPr bwMode="auto">
          <a:xfrm>
            <a:off x="1066800" y="24384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40" name="Freeform 8"/>
          <p:cNvSpPr>
            <a:spLocks/>
          </p:cNvSpPr>
          <p:nvPr/>
        </p:nvSpPr>
        <p:spPr bwMode="auto">
          <a:xfrm>
            <a:off x="1066800" y="1600200"/>
            <a:ext cx="914400" cy="838200"/>
          </a:xfrm>
          <a:custGeom>
            <a:avLst/>
            <a:gdLst>
              <a:gd name="T0" fmla="*/ 0 w 576"/>
              <a:gd name="T1" fmla="*/ 0 h 528"/>
              <a:gd name="T2" fmla="*/ 2147483647 w 576"/>
              <a:gd name="T3" fmla="*/ 0 h 528"/>
              <a:gd name="T4" fmla="*/ 2147483647 w 576"/>
              <a:gd name="T5" fmla="*/ 2147483647 h 528"/>
              <a:gd name="T6" fmla="*/ 0 60000 65536"/>
              <a:gd name="T7" fmla="*/ 0 60000 65536"/>
              <a:gd name="T8" fmla="*/ 0 60000 65536"/>
              <a:gd name="T9" fmla="*/ 0 w 576"/>
              <a:gd name="T10" fmla="*/ 0 h 528"/>
              <a:gd name="T11" fmla="*/ 576 w 576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528">
                <a:moveTo>
                  <a:pt x="0" y="0"/>
                </a:moveTo>
                <a:lnTo>
                  <a:pt x="576" y="0"/>
                </a:lnTo>
                <a:lnTo>
                  <a:pt x="576" y="528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7" name="Object 9"/>
          <p:cNvGraphicFramePr>
            <a:graphicFrameLocks noChangeAspect="1"/>
          </p:cNvGraphicFramePr>
          <p:nvPr/>
        </p:nvGraphicFramePr>
        <p:xfrm>
          <a:off x="304800" y="685800"/>
          <a:ext cx="6096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9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10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85800"/>
                        <a:ext cx="6096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0"/>
          <p:cNvGraphicFramePr>
            <a:graphicFrameLocks noChangeAspect="1"/>
          </p:cNvGraphicFramePr>
          <p:nvPr/>
        </p:nvGraphicFramePr>
        <p:xfrm>
          <a:off x="3352800" y="1600200"/>
          <a:ext cx="6921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Equation" r:id="rId7" imgW="317160" imgH="203040" progId="Equation.3">
                  <p:embed/>
                </p:oleObj>
              </mc:Choice>
              <mc:Fallback>
                <p:oleObj name="Equation" r:id="rId7" imgW="317160" imgH="203040" progId="Equation.3">
                  <p:embed/>
                  <p:pic>
                    <p:nvPicPr>
                      <p:cNvPr id="102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600200"/>
                        <a:ext cx="69215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1" name="Freeform 11"/>
          <p:cNvSpPr>
            <a:spLocks/>
          </p:cNvSpPr>
          <p:nvPr/>
        </p:nvSpPr>
        <p:spPr bwMode="auto">
          <a:xfrm>
            <a:off x="1066800" y="1358900"/>
            <a:ext cx="2971800" cy="1079500"/>
          </a:xfrm>
          <a:custGeom>
            <a:avLst/>
            <a:gdLst>
              <a:gd name="T0" fmla="*/ 0 w 1872"/>
              <a:gd name="T1" fmla="*/ 2147483647 h 680"/>
              <a:gd name="T2" fmla="*/ 2147483647 w 1872"/>
              <a:gd name="T3" fmla="*/ 2147483647 h 680"/>
              <a:gd name="T4" fmla="*/ 2147483647 w 1872"/>
              <a:gd name="T5" fmla="*/ 2147483647 h 680"/>
              <a:gd name="T6" fmla="*/ 2147483647 w 1872"/>
              <a:gd name="T7" fmla="*/ 2147483647 h 680"/>
              <a:gd name="T8" fmla="*/ 2147483647 w 1872"/>
              <a:gd name="T9" fmla="*/ 2147483647 h 680"/>
              <a:gd name="T10" fmla="*/ 2147483647 w 1872"/>
              <a:gd name="T11" fmla="*/ 2147483647 h 680"/>
              <a:gd name="T12" fmla="*/ 2147483647 w 1872"/>
              <a:gd name="T13" fmla="*/ 2147483647 h 680"/>
              <a:gd name="T14" fmla="*/ 2147483647 w 1872"/>
              <a:gd name="T15" fmla="*/ 2147483647 h 6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72"/>
              <a:gd name="T25" fmla="*/ 0 h 680"/>
              <a:gd name="T26" fmla="*/ 1872 w 1872"/>
              <a:gd name="T27" fmla="*/ 680 h 6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72" h="680">
                <a:moveTo>
                  <a:pt x="0" y="680"/>
                </a:moveTo>
                <a:cubicBezTo>
                  <a:pt x="88" y="668"/>
                  <a:pt x="176" y="656"/>
                  <a:pt x="240" y="632"/>
                </a:cubicBezTo>
                <a:cubicBezTo>
                  <a:pt x="304" y="608"/>
                  <a:pt x="304" y="592"/>
                  <a:pt x="384" y="536"/>
                </a:cubicBezTo>
                <a:cubicBezTo>
                  <a:pt x="464" y="480"/>
                  <a:pt x="608" y="368"/>
                  <a:pt x="720" y="296"/>
                </a:cubicBezTo>
                <a:cubicBezTo>
                  <a:pt x="832" y="224"/>
                  <a:pt x="952" y="152"/>
                  <a:pt x="1056" y="104"/>
                </a:cubicBezTo>
                <a:cubicBezTo>
                  <a:pt x="1160" y="56"/>
                  <a:pt x="1248" y="16"/>
                  <a:pt x="1344" y="8"/>
                </a:cubicBezTo>
                <a:cubicBezTo>
                  <a:pt x="1440" y="0"/>
                  <a:pt x="1544" y="24"/>
                  <a:pt x="1632" y="56"/>
                </a:cubicBezTo>
                <a:cubicBezTo>
                  <a:pt x="1720" y="88"/>
                  <a:pt x="1832" y="176"/>
                  <a:pt x="1872" y="20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12"/>
          <p:cNvGraphicFramePr>
            <a:graphicFrameLocks noChangeAspect="1"/>
          </p:cNvGraphicFramePr>
          <p:nvPr/>
        </p:nvGraphicFramePr>
        <p:xfrm>
          <a:off x="3429000" y="2514600"/>
          <a:ext cx="21907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1" name="Equation" r:id="rId9" imgW="114120" imgH="126720" progId="Equation.3">
                  <p:embed/>
                </p:oleObj>
              </mc:Choice>
              <mc:Fallback>
                <p:oleObj name="Equation" r:id="rId9" imgW="114120" imgH="126720" progId="Equation.3">
                  <p:embed/>
                  <p:pic>
                    <p:nvPicPr>
                      <p:cNvPr id="10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14600"/>
                        <a:ext cx="219075" cy="244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13"/>
          <p:cNvGraphicFramePr>
            <a:graphicFrameLocks noChangeAspect="1"/>
          </p:cNvGraphicFramePr>
          <p:nvPr/>
        </p:nvGraphicFramePr>
        <p:xfrm>
          <a:off x="1868488" y="2570163"/>
          <a:ext cx="2921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2" name="Equation" r:id="rId11" imgW="152280" imgH="228600" progId="Equation.3">
                  <p:embed/>
                </p:oleObj>
              </mc:Choice>
              <mc:Fallback>
                <p:oleObj name="Equation" r:id="rId11" imgW="152280" imgH="228600" progId="Equation.3">
                  <p:embed/>
                  <p:pic>
                    <p:nvPicPr>
                      <p:cNvPr id="103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2570163"/>
                        <a:ext cx="292100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14"/>
          <p:cNvGraphicFramePr>
            <a:graphicFrameLocks noChangeAspect="1"/>
          </p:cNvGraphicFramePr>
          <p:nvPr/>
        </p:nvGraphicFramePr>
        <p:xfrm>
          <a:off x="609600" y="1371600"/>
          <a:ext cx="3651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3" name="Equation" r:id="rId13" imgW="190440" imgH="228600" progId="Equation.3">
                  <p:embed/>
                </p:oleObj>
              </mc:Choice>
              <mc:Fallback>
                <p:oleObj name="Equation" r:id="rId13" imgW="190440" imgH="228600" progId="Equation.3">
                  <p:embed/>
                  <p:pic>
                    <p:nvPicPr>
                      <p:cNvPr id="103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365125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3439" name="Line 15"/>
          <p:cNvSpPr>
            <a:spLocks noChangeShapeType="1"/>
          </p:cNvSpPr>
          <p:nvPr/>
        </p:nvSpPr>
        <p:spPr bwMode="auto">
          <a:xfrm flipV="1">
            <a:off x="1143000" y="914400"/>
            <a:ext cx="2362200" cy="16764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43440" name="Object 16"/>
          <p:cNvGraphicFramePr>
            <a:graphicFrameLocks noChangeAspect="1"/>
          </p:cNvGraphicFramePr>
          <p:nvPr/>
        </p:nvGraphicFramePr>
        <p:xfrm>
          <a:off x="457200" y="2667000"/>
          <a:ext cx="7477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4" name="Equation" r:id="rId15" imgW="342720" imgH="177480" progId="Equation.3">
                  <p:embed/>
                </p:oleObj>
              </mc:Choice>
              <mc:Fallback>
                <p:oleObj name="Equation" r:id="rId15" imgW="342720" imgH="177480" progId="Equation.3">
                  <p:embed/>
                  <p:pic>
                    <p:nvPicPr>
                      <p:cNvPr id="7434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67000"/>
                        <a:ext cx="74771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1219200" y="52578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44" name="Line 18"/>
          <p:cNvSpPr>
            <a:spLocks noChangeShapeType="1"/>
          </p:cNvSpPr>
          <p:nvPr/>
        </p:nvSpPr>
        <p:spPr bwMode="auto">
          <a:xfrm flipV="1">
            <a:off x="1219200" y="365760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45" name="Freeform 19"/>
          <p:cNvSpPr>
            <a:spLocks/>
          </p:cNvSpPr>
          <p:nvPr/>
        </p:nvSpPr>
        <p:spPr bwMode="auto">
          <a:xfrm>
            <a:off x="1219200" y="3962400"/>
            <a:ext cx="3352800" cy="1765300"/>
          </a:xfrm>
          <a:custGeom>
            <a:avLst/>
            <a:gdLst>
              <a:gd name="T0" fmla="*/ 0 w 2112"/>
              <a:gd name="T1" fmla="*/ 2147483647 h 1112"/>
              <a:gd name="T2" fmla="*/ 2147483647 w 2112"/>
              <a:gd name="T3" fmla="*/ 2147483647 h 1112"/>
              <a:gd name="T4" fmla="*/ 2147483647 w 2112"/>
              <a:gd name="T5" fmla="*/ 2147483647 h 1112"/>
              <a:gd name="T6" fmla="*/ 2147483647 w 2112"/>
              <a:gd name="T7" fmla="*/ 2147483647 h 1112"/>
              <a:gd name="T8" fmla="*/ 2147483647 w 2112"/>
              <a:gd name="T9" fmla="*/ 2147483647 h 1112"/>
              <a:gd name="T10" fmla="*/ 2147483647 w 2112"/>
              <a:gd name="T11" fmla="*/ 2147483647 h 1112"/>
              <a:gd name="T12" fmla="*/ 2147483647 w 2112"/>
              <a:gd name="T13" fmla="*/ 2147483647 h 1112"/>
              <a:gd name="T14" fmla="*/ 2147483647 w 2112"/>
              <a:gd name="T15" fmla="*/ 2147483647 h 1112"/>
              <a:gd name="T16" fmla="*/ 2147483647 w 2112"/>
              <a:gd name="T17" fmla="*/ 2147483647 h 11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12"/>
              <a:gd name="T28" fmla="*/ 0 h 1112"/>
              <a:gd name="T29" fmla="*/ 2112 w 2112"/>
              <a:gd name="T30" fmla="*/ 1112 h 11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12" h="1112">
                <a:moveTo>
                  <a:pt x="0" y="824"/>
                </a:moveTo>
                <a:cubicBezTo>
                  <a:pt x="24" y="776"/>
                  <a:pt x="48" y="728"/>
                  <a:pt x="96" y="632"/>
                </a:cubicBezTo>
                <a:cubicBezTo>
                  <a:pt x="144" y="536"/>
                  <a:pt x="224" y="352"/>
                  <a:pt x="288" y="248"/>
                </a:cubicBezTo>
                <a:cubicBezTo>
                  <a:pt x="352" y="144"/>
                  <a:pt x="384" y="16"/>
                  <a:pt x="480" y="8"/>
                </a:cubicBezTo>
                <a:cubicBezTo>
                  <a:pt x="576" y="0"/>
                  <a:pt x="752" y="128"/>
                  <a:pt x="864" y="200"/>
                </a:cubicBezTo>
                <a:cubicBezTo>
                  <a:pt x="976" y="272"/>
                  <a:pt x="1056" y="352"/>
                  <a:pt x="1152" y="440"/>
                </a:cubicBezTo>
                <a:cubicBezTo>
                  <a:pt x="1248" y="528"/>
                  <a:pt x="1336" y="624"/>
                  <a:pt x="1440" y="728"/>
                </a:cubicBezTo>
                <a:cubicBezTo>
                  <a:pt x="1544" y="832"/>
                  <a:pt x="1664" y="1016"/>
                  <a:pt x="1776" y="1064"/>
                </a:cubicBezTo>
                <a:cubicBezTo>
                  <a:pt x="1888" y="1112"/>
                  <a:pt x="2000" y="1064"/>
                  <a:pt x="2112" y="1016"/>
                </a:cubicBezTo>
              </a:path>
            </a:pathLst>
          </a:custGeom>
          <a:noFill/>
          <a:ln w="635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6" name="Freeform 20"/>
          <p:cNvSpPr>
            <a:spLocks/>
          </p:cNvSpPr>
          <p:nvPr/>
        </p:nvSpPr>
        <p:spPr bwMode="auto">
          <a:xfrm>
            <a:off x="1219200" y="5257800"/>
            <a:ext cx="1066800" cy="1447800"/>
          </a:xfrm>
          <a:custGeom>
            <a:avLst/>
            <a:gdLst>
              <a:gd name="T0" fmla="*/ 0 w 672"/>
              <a:gd name="T1" fmla="*/ 0 h 912"/>
              <a:gd name="T2" fmla="*/ 0 w 672"/>
              <a:gd name="T3" fmla="*/ 2147483647 h 912"/>
              <a:gd name="T4" fmla="*/ 2147483647 w 672"/>
              <a:gd name="T5" fmla="*/ 2147483647 h 912"/>
              <a:gd name="T6" fmla="*/ 2147483647 w 67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912"/>
              <a:gd name="T14" fmla="*/ 672 w 67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912">
                <a:moveTo>
                  <a:pt x="0" y="0"/>
                </a:moveTo>
                <a:lnTo>
                  <a:pt x="0" y="912"/>
                </a:lnTo>
                <a:lnTo>
                  <a:pt x="672" y="912"/>
                </a:lnTo>
                <a:lnTo>
                  <a:pt x="672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3445" name="Freeform 21"/>
          <p:cNvSpPr>
            <a:spLocks/>
          </p:cNvSpPr>
          <p:nvPr/>
        </p:nvSpPr>
        <p:spPr bwMode="auto">
          <a:xfrm>
            <a:off x="1554163" y="3646488"/>
            <a:ext cx="2814637" cy="1720850"/>
          </a:xfrm>
          <a:custGeom>
            <a:avLst/>
            <a:gdLst>
              <a:gd name="T0" fmla="*/ 0 w 1773"/>
              <a:gd name="T1" fmla="*/ 0 h 1084"/>
              <a:gd name="T2" fmla="*/ 2147483647 w 1773"/>
              <a:gd name="T3" fmla="*/ 2147483647 h 1084"/>
              <a:gd name="T4" fmla="*/ 0 60000 65536"/>
              <a:gd name="T5" fmla="*/ 0 60000 65536"/>
              <a:gd name="T6" fmla="*/ 0 w 1773"/>
              <a:gd name="T7" fmla="*/ 0 h 1084"/>
              <a:gd name="T8" fmla="*/ 1773 w 1773"/>
              <a:gd name="T9" fmla="*/ 1084 h 10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773" h="1084">
                <a:moveTo>
                  <a:pt x="0" y="0"/>
                </a:moveTo>
                <a:lnTo>
                  <a:pt x="1773" y="1084"/>
                </a:lnTo>
              </a:path>
            </a:pathLst>
          </a:cu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43446" name="Object 22"/>
          <p:cNvGraphicFramePr>
            <a:graphicFrameLocks noChangeAspect="1"/>
          </p:cNvGraphicFramePr>
          <p:nvPr/>
        </p:nvGraphicFramePr>
        <p:xfrm>
          <a:off x="4191000" y="4648200"/>
          <a:ext cx="7477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5" name="Equation" r:id="rId17" imgW="342720" imgH="177480" progId="Equation.3">
                  <p:embed/>
                </p:oleObj>
              </mc:Choice>
              <mc:Fallback>
                <p:oleObj name="Equation" r:id="rId17" imgW="342720" imgH="177480" progId="Equation.3">
                  <p:embed/>
                  <p:pic>
                    <p:nvPicPr>
                      <p:cNvPr id="74344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648200"/>
                        <a:ext cx="74771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" name="Text Box 23"/>
          <p:cNvSpPr txBox="1">
            <a:spLocks noChangeArrowheads="1"/>
          </p:cNvSpPr>
          <p:nvPr/>
        </p:nvSpPr>
        <p:spPr bwMode="auto">
          <a:xfrm>
            <a:off x="762000" y="3128963"/>
            <a:ext cx="4235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solidFill>
                  <a:srgbClr val="000000"/>
                </a:solidFill>
                <a:latin typeface="Comic Sans MS" pitchFamily="66" charset="0"/>
              </a:rPr>
              <a:t>Strong Attractive Potential</a:t>
            </a:r>
          </a:p>
        </p:txBody>
      </p:sp>
      <p:sp>
        <p:nvSpPr>
          <p:cNvPr id="1049" name="Text Box 24"/>
          <p:cNvSpPr txBox="1">
            <a:spLocks noChangeArrowheads="1"/>
          </p:cNvSpPr>
          <p:nvPr/>
        </p:nvSpPr>
        <p:spPr bwMode="auto">
          <a:xfrm>
            <a:off x="1219200" y="461963"/>
            <a:ext cx="291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solidFill>
                  <a:srgbClr val="000000"/>
                </a:solidFill>
                <a:latin typeface="Comic Sans MS" pitchFamily="66" charset="0"/>
              </a:rPr>
              <a:t>Repulsive Potential</a:t>
            </a:r>
          </a:p>
        </p:txBody>
      </p:sp>
      <p:sp>
        <p:nvSpPr>
          <p:cNvPr id="1050" name="Text Box 25"/>
          <p:cNvSpPr txBox="1">
            <a:spLocks noChangeArrowheads="1"/>
          </p:cNvSpPr>
          <p:nvPr/>
        </p:nvSpPr>
        <p:spPr bwMode="auto">
          <a:xfrm>
            <a:off x="4648200" y="533400"/>
            <a:ext cx="4075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solidFill>
                  <a:srgbClr val="000000"/>
                </a:solidFill>
                <a:latin typeface="Comic Sans MS" pitchFamily="66" charset="0"/>
              </a:rPr>
              <a:t>Weak Attractive Potential</a:t>
            </a:r>
          </a:p>
        </p:txBody>
      </p:sp>
      <p:sp>
        <p:nvSpPr>
          <p:cNvPr id="743450" name="Text Box 26"/>
          <p:cNvSpPr txBox="1">
            <a:spLocks noChangeArrowheads="1"/>
          </p:cNvSpPr>
          <p:nvPr/>
        </p:nvSpPr>
        <p:spPr bwMode="auto">
          <a:xfrm>
            <a:off x="5257800" y="4495800"/>
            <a:ext cx="3200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Thus many different V</a:t>
            </a:r>
            <a:r>
              <a:rPr lang="en-US" sz="2000" baseline="-25000">
                <a:solidFill>
                  <a:srgbClr val="1F497D"/>
                </a:solidFill>
                <a:latin typeface="Times New Roman" pitchFamily="18" charset="0"/>
              </a:rPr>
              <a:t>0</a:t>
            </a:r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 and r</a:t>
            </a:r>
            <a:r>
              <a:rPr lang="en-US" sz="2000" baseline="-25000">
                <a:solidFill>
                  <a:srgbClr val="1F497D"/>
                </a:solidFill>
                <a:latin typeface="Times New Roman" pitchFamily="18" charset="0"/>
              </a:rPr>
              <a:t>0</a:t>
            </a:r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 can give same </a:t>
            </a:r>
            <a:r>
              <a:rPr lang="en-US" sz="2000" i="1">
                <a:solidFill>
                  <a:srgbClr val="1F497D"/>
                </a:solidFill>
                <a:latin typeface="Times New Roman" pitchFamily="18" charset="0"/>
              </a:rPr>
              <a:t>a</a:t>
            </a:r>
          </a:p>
          <a:p>
            <a:pPr algn="ctr" eaLnBrk="1" hangingPunct="1"/>
            <a:r>
              <a:rPr lang="en-US" sz="2000" b="1">
                <a:solidFill>
                  <a:srgbClr val="7030A0"/>
                </a:solidFill>
                <a:latin typeface="Times New Roman" pitchFamily="18" charset="0"/>
                <a:sym typeface="Wingdings" pitchFamily="2" charset="2"/>
              </a:rPr>
              <a:t>  </a:t>
            </a:r>
            <a:r>
              <a:rPr lang="en-US" sz="2000" b="1">
                <a:solidFill>
                  <a:srgbClr val="7030A0"/>
                </a:solidFill>
                <a:latin typeface="Times New Roman" pitchFamily="18" charset="0"/>
              </a:rPr>
              <a:t>Fermi</a:t>
            </a:r>
          </a:p>
        </p:txBody>
      </p:sp>
      <p:graphicFrame>
        <p:nvGraphicFramePr>
          <p:cNvPr id="743451" name="Object 27"/>
          <p:cNvGraphicFramePr>
            <a:graphicFrameLocks noChangeAspect="1"/>
          </p:cNvGraphicFramePr>
          <p:nvPr>
            <p:extLst/>
          </p:nvPr>
        </p:nvGraphicFramePr>
        <p:xfrm>
          <a:off x="4829697" y="5402946"/>
          <a:ext cx="39766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6" name="Equation" r:id="rId19" imgW="1854000" imgH="469800" progId="Equation.3">
                  <p:embed/>
                </p:oleObj>
              </mc:Choice>
              <mc:Fallback>
                <p:oleObj name="Equation" r:id="rId19" imgW="1854000" imgH="469800" progId="Equation.3">
                  <p:embed/>
                  <p:pic>
                    <p:nvPicPr>
                      <p:cNvPr id="7434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9697" y="5402946"/>
                        <a:ext cx="397668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3452" name="AutoShape 28"/>
          <p:cNvSpPr>
            <a:spLocks noChangeArrowheads="1"/>
          </p:cNvSpPr>
          <p:nvPr/>
        </p:nvSpPr>
        <p:spPr bwMode="auto">
          <a:xfrm rot="5400000">
            <a:off x="8382000" y="4724400"/>
            <a:ext cx="457200" cy="609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auto">
          <a:xfrm>
            <a:off x="5634038" y="1127125"/>
            <a:ext cx="3416300" cy="1390650"/>
          </a:xfrm>
          <a:custGeom>
            <a:avLst/>
            <a:gdLst>
              <a:gd name="T0" fmla="*/ 0 w 2152"/>
              <a:gd name="T1" fmla="*/ 2147483647 h 876"/>
              <a:gd name="T2" fmla="*/ 2147483647 w 2152"/>
              <a:gd name="T3" fmla="*/ 2147483647 h 876"/>
              <a:gd name="T4" fmla="*/ 2147483647 w 2152"/>
              <a:gd name="T5" fmla="*/ 2147483647 h 876"/>
              <a:gd name="T6" fmla="*/ 2147483647 w 2152"/>
              <a:gd name="T7" fmla="*/ 2147483647 h 876"/>
              <a:gd name="T8" fmla="*/ 2147483647 w 2152"/>
              <a:gd name="T9" fmla="*/ 2147483647 h 876"/>
              <a:gd name="T10" fmla="*/ 2147483647 w 2152"/>
              <a:gd name="T11" fmla="*/ 2147483647 h 87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52"/>
              <a:gd name="T19" fmla="*/ 0 h 876"/>
              <a:gd name="T20" fmla="*/ 2152 w 2152"/>
              <a:gd name="T21" fmla="*/ 876 h 87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52" h="876">
                <a:moveTo>
                  <a:pt x="0" y="781"/>
                </a:moveTo>
                <a:cubicBezTo>
                  <a:pt x="207" y="534"/>
                  <a:pt x="415" y="287"/>
                  <a:pt x="574" y="159"/>
                </a:cubicBezTo>
                <a:cubicBezTo>
                  <a:pt x="733" y="31"/>
                  <a:pt x="813" y="0"/>
                  <a:pt x="956" y="16"/>
                </a:cubicBezTo>
                <a:cubicBezTo>
                  <a:pt x="1099" y="32"/>
                  <a:pt x="1268" y="144"/>
                  <a:pt x="1435" y="255"/>
                </a:cubicBezTo>
                <a:cubicBezTo>
                  <a:pt x="1602" y="366"/>
                  <a:pt x="1841" y="582"/>
                  <a:pt x="1960" y="685"/>
                </a:cubicBezTo>
                <a:cubicBezTo>
                  <a:pt x="2079" y="788"/>
                  <a:pt x="2115" y="832"/>
                  <a:pt x="2152" y="876"/>
                </a:cubicBezTo>
              </a:path>
            </a:pathLst>
          </a:custGeom>
          <a:noFill/>
          <a:ln w="444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3454" name="Line 30"/>
          <p:cNvSpPr>
            <a:spLocks noChangeShapeType="1"/>
          </p:cNvSpPr>
          <p:nvPr/>
        </p:nvSpPr>
        <p:spPr bwMode="auto">
          <a:xfrm flipH="1">
            <a:off x="5027613" y="849313"/>
            <a:ext cx="2200275" cy="1744662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5" name="Text Box 31"/>
          <p:cNvSpPr txBox="1">
            <a:spLocks noChangeArrowheads="1"/>
          </p:cNvSpPr>
          <p:nvPr/>
        </p:nvSpPr>
        <p:spPr bwMode="auto">
          <a:xfrm>
            <a:off x="2209800" y="-71438"/>
            <a:ext cx="3876574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4000" b="1" dirty="0">
                <a:solidFill>
                  <a:srgbClr val="FF9900"/>
                </a:solidFill>
              </a:rPr>
              <a:t>Scattering Length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0" y="4038600"/>
            <a:ext cx="12049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 b="1">
                <a:solidFill>
                  <a:srgbClr val="FF0000"/>
                </a:solidFill>
                <a:latin typeface="Calibri" pitchFamily="34" charset="0"/>
              </a:rPr>
              <a:t>Same !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57200" y="31242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57200" y="4572000"/>
            <a:ext cx="3733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577392" y="5367338"/>
                <a:ext cx="1093694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endParaRPr lang="en-US" sz="2000" dirty="0" smtClean="0"/>
              </a:p>
              <a:p>
                <a:r>
                  <a:rPr lang="en-US" sz="2400" dirty="0" smtClean="0"/>
                  <a:t>V(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92" y="5367338"/>
                <a:ext cx="1093694" cy="769441"/>
              </a:xfrm>
              <a:prstGeom prst="rect">
                <a:avLst/>
              </a:prstGeom>
              <a:blipFill>
                <a:blip r:embed="rId21"/>
                <a:stretch>
                  <a:fillRect l="-8939" b="-16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211912" y="5379312"/>
                <a:ext cx="823072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912" y="5379312"/>
                <a:ext cx="823072" cy="769441"/>
              </a:xfrm>
              <a:prstGeom prst="rect">
                <a:avLst/>
              </a:prstGeom>
              <a:blipFill>
                <a:blip r:embed="rId22"/>
                <a:stretch>
                  <a:fillRect l="-2222" r="-22963" b="-16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044851" y="5498068"/>
                <a:ext cx="297337" cy="4001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851" y="5498068"/>
                <a:ext cx="297337" cy="400110"/>
              </a:xfrm>
              <a:prstGeom prst="rect">
                <a:avLst/>
              </a:prstGeom>
              <a:blipFill>
                <a:blip r:embed="rId23"/>
                <a:stretch>
                  <a:fillRect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97450" y="4197350"/>
            <a:ext cx="4052888" cy="26606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7434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7434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7434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7434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39" grpId="0" animBg="1"/>
      <p:bldP spid="743445" grpId="0" animBg="1"/>
      <p:bldP spid="743454" grpId="0" animBg="1"/>
      <p:bldP spid="32" grpId="0"/>
      <p:bldP spid="32" grpId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540125" y="976313"/>
          <a:ext cx="39782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Equation" r:id="rId3" imgW="1854000" imgH="469800" progId="Equation.3">
                  <p:embed/>
                </p:oleObj>
              </mc:Choice>
              <mc:Fallback>
                <p:oleObj name="Equation" r:id="rId3" imgW="1854000" imgH="4698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976313"/>
                        <a:ext cx="3978275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570288" y="2586038"/>
          <a:ext cx="5573712" cy="214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Equation" r:id="rId5" imgW="2603160" imgH="1002960" progId="Equation.3">
                  <p:embed/>
                </p:oleObj>
              </mc:Choice>
              <mc:Fallback>
                <p:oleObj name="Equation" r:id="rId5" imgW="2603160" imgH="100296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288" y="2586038"/>
                        <a:ext cx="5573712" cy="2147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1219200"/>
            <a:ext cx="3429000" cy="2225675"/>
            <a:chOff x="144" y="1872"/>
            <a:chExt cx="2160" cy="1402"/>
          </a:xfrm>
        </p:grpSpPr>
        <p:sp>
          <p:nvSpPr>
            <p:cNvPr id="2058" name="Text Box 5"/>
            <p:cNvSpPr txBox="1">
              <a:spLocks noChangeArrowheads="1"/>
            </p:cNvSpPr>
            <p:nvPr/>
          </p:nvSpPr>
          <p:spPr bwMode="auto">
            <a:xfrm>
              <a:off x="144" y="1872"/>
              <a:ext cx="16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000">
                  <a:solidFill>
                    <a:srgbClr val="1F497D"/>
                  </a:solidFill>
                  <a:latin typeface="Times New Roman" pitchFamily="18" charset="0"/>
                </a:rPr>
                <a:t>Then for many nuclei in a solid:</a:t>
              </a:r>
            </a:p>
          </p:txBody>
        </p:sp>
        <p:sp>
          <p:nvSpPr>
            <p:cNvPr id="2059" name="Text Box 6"/>
            <p:cNvSpPr txBox="1">
              <a:spLocks noChangeArrowheads="1"/>
            </p:cNvSpPr>
            <p:nvPr/>
          </p:nvSpPr>
          <p:spPr bwMode="auto">
            <a:xfrm>
              <a:off x="192" y="2832"/>
              <a:ext cx="163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000" dirty="0">
                  <a:solidFill>
                    <a:srgbClr val="1F497D"/>
                  </a:solidFill>
                  <a:latin typeface="Times New Roman" pitchFamily="18" charset="0"/>
                </a:rPr>
                <a:t>And if </a:t>
              </a:r>
              <a:r>
                <a:rPr lang="en-US" sz="2000" dirty="0" err="1">
                  <a:solidFill>
                    <a:srgbClr val="1F497D"/>
                  </a:solidFill>
                  <a:latin typeface="Times New Roman" pitchFamily="18" charset="0"/>
                </a:rPr>
                <a:t>a</a:t>
              </a:r>
              <a:r>
                <a:rPr lang="en-US" sz="2000" baseline="-25000" dirty="0" err="1">
                  <a:solidFill>
                    <a:srgbClr val="1F497D"/>
                  </a:solidFill>
                  <a:latin typeface="Times New Roman" pitchFamily="18" charset="0"/>
                </a:rPr>
                <a:t>i</a:t>
              </a:r>
              <a:r>
                <a:rPr lang="en-US" sz="2000" dirty="0">
                  <a:solidFill>
                    <a:srgbClr val="1F497D"/>
                  </a:solidFill>
                  <a:latin typeface="Times New Roman" pitchFamily="18" charset="0"/>
                </a:rPr>
                <a:t> = a and </a:t>
              </a:r>
            </a:p>
            <a:p>
              <a:pPr algn="ctr" eaLnBrk="1" hangingPunct="1"/>
              <a:r>
                <a:rPr lang="en-US" sz="2000" dirty="0">
                  <a:solidFill>
                    <a:srgbClr val="1F497D"/>
                  </a:solidFill>
                  <a:latin typeface="Symbol" panose="05050102010706020507" pitchFamily="18" charset="2"/>
                </a:rPr>
                <a:t>l</a:t>
              </a:r>
              <a:r>
                <a:rPr lang="en-US" sz="2000" dirty="0" smtClean="0">
                  <a:solidFill>
                    <a:srgbClr val="1F497D"/>
                  </a:solidFill>
                  <a:latin typeface="Times New Roman" pitchFamily="18" charset="0"/>
                </a:rPr>
                <a:t> </a:t>
              </a:r>
              <a:r>
                <a:rPr lang="en-US" sz="2000" dirty="0">
                  <a:solidFill>
                    <a:srgbClr val="1F497D"/>
                  </a:solidFill>
                  <a:latin typeface="Times New Roman" pitchFamily="18" charset="0"/>
                </a:rPr>
                <a:t>&gt;&gt; atomic spacing:</a:t>
              </a:r>
            </a:p>
          </p:txBody>
        </p:sp>
        <p:sp>
          <p:nvSpPr>
            <p:cNvPr id="2060" name="AutoShape 7"/>
            <p:cNvSpPr>
              <a:spLocks noChangeArrowheads="1"/>
            </p:cNvSpPr>
            <p:nvPr/>
          </p:nvSpPr>
          <p:spPr bwMode="auto">
            <a:xfrm>
              <a:off x="2016" y="2016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061" name="AutoShape 8"/>
            <p:cNvSpPr>
              <a:spLocks noChangeArrowheads="1"/>
            </p:cNvSpPr>
            <p:nvPr/>
          </p:nvSpPr>
          <p:spPr bwMode="auto">
            <a:xfrm>
              <a:off x="2016" y="3024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4572000" y="5562600"/>
            <a:ext cx="4305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660033"/>
                </a:solidFill>
                <a:latin typeface="Comic Sans MS" pitchFamily="66" charset="0"/>
              </a:rPr>
              <a:t>Effective Step Potential</a:t>
            </a:r>
          </a:p>
        </p:txBody>
      </p:sp>
      <p:sp>
        <p:nvSpPr>
          <p:cNvPr id="2054" name="Freeform 10"/>
          <p:cNvSpPr>
            <a:spLocks/>
          </p:cNvSpPr>
          <p:nvPr/>
        </p:nvSpPr>
        <p:spPr bwMode="auto">
          <a:xfrm>
            <a:off x="6365875" y="4419600"/>
            <a:ext cx="1330325" cy="1125538"/>
          </a:xfrm>
          <a:custGeom>
            <a:avLst/>
            <a:gdLst>
              <a:gd name="T0" fmla="*/ 0 w 838"/>
              <a:gd name="T1" fmla="*/ 2147483647 h 709"/>
              <a:gd name="T2" fmla="*/ 2147483647 w 838"/>
              <a:gd name="T3" fmla="*/ 0 h 709"/>
              <a:gd name="T4" fmla="*/ 0 60000 65536"/>
              <a:gd name="T5" fmla="*/ 0 60000 65536"/>
              <a:gd name="T6" fmla="*/ 0 w 838"/>
              <a:gd name="T7" fmla="*/ 0 h 709"/>
              <a:gd name="T8" fmla="*/ 838 w 838"/>
              <a:gd name="T9" fmla="*/ 709 h 7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38" h="709">
                <a:moveTo>
                  <a:pt x="0" y="709"/>
                </a:moveTo>
                <a:lnTo>
                  <a:pt x="838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5" name="Text Box 11"/>
          <p:cNvSpPr txBox="1">
            <a:spLocks noChangeArrowheads="1"/>
          </p:cNvSpPr>
          <p:nvPr/>
        </p:nvSpPr>
        <p:spPr bwMode="auto">
          <a:xfrm>
            <a:off x="2057400" y="152400"/>
            <a:ext cx="5481757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4400" b="1" dirty="0">
                <a:solidFill>
                  <a:srgbClr val="FF9900"/>
                </a:solidFill>
              </a:rPr>
              <a:t>Fermi Pseudopotential</a:t>
            </a:r>
          </a:p>
        </p:txBody>
      </p:sp>
      <p:sp>
        <p:nvSpPr>
          <p:cNvPr id="2056" name="TextBox 11"/>
          <p:cNvSpPr txBox="1">
            <a:spLocks noChangeArrowheads="1"/>
          </p:cNvSpPr>
          <p:nvPr/>
        </p:nvSpPr>
        <p:spPr bwMode="auto">
          <a:xfrm>
            <a:off x="533400" y="4876800"/>
            <a:ext cx="3238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solidFill>
                  <a:srgbClr val="FF0000"/>
                </a:solidFill>
                <a:latin typeface="Calibri" pitchFamily="34" charset="0"/>
              </a:rPr>
              <a:t>n</a:t>
            </a:r>
            <a:r>
              <a:rPr lang="en-US" sz="2400" baseline="-25000">
                <a:solidFill>
                  <a:srgbClr val="FF0000"/>
                </a:solidFill>
                <a:latin typeface="Calibri" pitchFamily="34" charset="0"/>
              </a:rPr>
              <a:t>0</a:t>
            </a:r>
            <a:r>
              <a:rPr lang="en-US" sz="2400">
                <a:solidFill>
                  <a:srgbClr val="FF0000"/>
                </a:solidFill>
                <a:latin typeface="Calibri" pitchFamily="34" charset="0"/>
              </a:rPr>
              <a:t> is the number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 flipH="1">
                <a:off x="6542088" y="3657600"/>
                <a:ext cx="239712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42088" y="3657600"/>
                <a:ext cx="239712" cy="738664"/>
              </a:xfrm>
              <a:prstGeom prst="rect">
                <a:avLst/>
              </a:prstGeom>
              <a:blipFill>
                <a:blip r:embed="rId7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 flipH="1">
                <a:off x="4267200" y="914400"/>
                <a:ext cx="228600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67200" y="914400"/>
                <a:ext cx="228600" cy="738664"/>
              </a:xfrm>
              <a:prstGeom prst="rect">
                <a:avLst/>
              </a:prstGeom>
              <a:blipFill>
                <a:blip r:embed="rId8"/>
                <a:stretch>
                  <a:fillRect l="-34211" r="-86842" b="-16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 flipH="1">
                <a:off x="6553198" y="914400"/>
                <a:ext cx="228601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53198" y="914400"/>
                <a:ext cx="228601" cy="738664"/>
              </a:xfrm>
              <a:prstGeom prst="rect">
                <a:avLst/>
              </a:prstGeom>
              <a:blipFill>
                <a:blip r:embed="rId9"/>
                <a:stretch>
                  <a:fillRect l="-21622" r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 flipH="1">
                <a:off x="7772400" y="2514600"/>
                <a:ext cx="326596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2400" b="1" dirty="0" smtClean="0"/>
                  <a:t>’</a:t>
                </a:r>
                <a:endParaRPr lang="en-US" sz="2400" b="1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772400" y="2514600"/>
                <a:ext cx="326596" cy="738664"/>
              </a:xfrm>
              <a:prstGeom prst="rect">
                <a:avLst/>
              </a:prstGeom>
              <a:blipFill>
                <a:blip r:embed="rId10"/>
                <a:stretch>
                  <a:fillRect l="-24074" r="-29630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 flipH="1">
                <a:off x="7372051" y="2497842"/>
                <a:ext cx="211128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72051" y="2497842"/>
                <a:ext cx="211128" cy="738664"/>
              </a:xfrm>
              <a:prstGeom prst="rect">
                <a:avLst/>
              </a:prstGeom>
              <a:blipFill>
                <a:blip r:embed="rId11"/>
                <a:stretch>
                  <a:fillRect l="-25714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flipH="1">
                <a:off x="8256967" y="3657600"/>
                <a:ext cx="201233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56967" y="3657600"/>
                <a:ext cx="201233" cy="738664"/>
              </a:xfrm>
              <a:prstGeom prst="rect">
                <a:avLst/>
              </a:prstGeom>
              <a:blipFill>
                <a:blip r:embed="rId12"/>
                <a:stretch>
                  <a:fillRect l="-29412" r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 flipH="1">
                <a:off x="7035385" y="937294"/>
                <a:ext cx="326596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2400" b="1" dirty="0" smtClean="0"/>
                  <a:t>’</a:t>
                </a:r>
                <a:endParaRPr lang="en-US" sz="24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35385" y="937294"/>
                <a:ext cx="326596" cy="738664"/>
              </a:xfrm>
              <a:prstGeom prst="rect">
                <a:avLst/>
              </a:prstGeom>
              <a:blipFill>
                <a:blip r:embed="rId13"/>
                <a:stretch>
                  <a:fillRect l="-24074" r="-31481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86400" y="2678668"/>
                <a:ext cx="250068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678668"/>
                <a:ext cx="250068" cy="369332"/>
              </a:xfrm>
              <a:prstGeom prst="rect">
                <a:avLst/>
              </a:prstGeom>
              <a:blipFill>
                <a:blip r:embed="rId15"/>
                <a:stretch>
                  <a:fillRect l="-29268" r="-2926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57800" y="1078468"/>
                <a:ext cx="250068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078468"/>
                <a:ext cx="250068" cy="369332"/>
              </a:xfrm>
              <a:prstGeom prst="rect">
                <a:avLst/>
              </a:prstGeom>
              <a:blipFill>
                <a:blip r:embed="rId16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41132" y="3810000"/>
                <a:ext cx="250068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132" y="3810000"/>
                <a:ext cx="250068" cy="369332"/>
              </a:xfrm>
              <a:prstGeom prst="rect">
                <a:avLst/>
              </a:prstGeom>
              <a:blipFill>
                <a:blip r:embed="rId17"/>
                <a:stretch>
                  <a:fillRect l="-29268" r="-2926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3657600" y="4114800"/>
            <a:ext cx="2209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 flipH="1">
                <a:off x="4267200" y="2514600"/>
                <a:ext cx="182822" cy="73866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4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67200" y="2514600"/>
                <a:ext cx="182822" cy="738664"/>
              </a:xfrm>
              <a:prstGeom prst="rect">
                <a:avLst/>
              </a:prstGeom>
              <a:blipFill>
                <a:blip r:embed="rId18"/>
                <a:stretch>
                  <a:fillRect l="-36667" r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304" y="1118938"/>
            <a:ext cx="5775159" cy="561874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Undergrads</a:t>
            </a:r>
          </a:p>
          <a:p>
            <a:pPr lvl="1"/>
            <a:r>
              <a:rPr lang="en-US" dirty="0" smtClean="0"/>
              <a:t>Morgaine </a:t>
            </a:r>
            <a:r>
              <a:rPr lang="en-US" dirty="0" err="1" smtClean="0"/>
              <a:t>Mandigo-Stoba</a:t>
            </a:r>
            <a:r>
              <a:rPr lang="en-US" dirty="0" smtClean="0"/>
              <a:t>, Tine </a:t>
            </a:r>
            <a:r>
              <a:rPr lang="en-US" dirty="0" err="1" smtClean="0"/>
              <a:t>Valencic</a:t>
            </a:r>
            <a:endParaRPr lang="en-US" dirty="0"/>
          </a:p>
          <a:p>
            <a:r>
              <a:rPr lang="en-US" dirty="0" smtClean="0"/>
              <a:t>Grads</a:t>
            </a:r>
          </a:p>
          <a:p>
            <a:pPr lvl="1"/>
            <a:r>
              <a:rPr lang="en-US" dirty="0" smtClean="0"/>
              <a:t>Marie </a:t>
            </a:r>
            <a:r>
              <a:rPr lang="en-US" dirty="0" err="1" smtClean="0"/>
              <a:t>Blatnik</a:t>
            </a:r>
            <a:r>
              <a:rPr lang="en-US" dirty="0" smtClean="0"/>
              <a:t>, Xuan Sun, Eric Fries</a:t>
            </a:r>
          </a:p>
          <a:p>
            <a:r>
              <a:rPr lang="en-US" dirty="0" smtClean="0"/>
              <a:t>Postdocs</a:t>
            </a:r>
          </a:p>
          <a:p>
            <a:pPr lvl="1"/>
            <a:r>
              <a:rPr lang="en-US" dirty="0" smtClean="0"/>
              <a:t>Simon </a:t>
            </a:r>
            <a:r>
              <a:rPr lang="en-US" dirty="0" err="1" smtClean="0"/>
              <a:t>Slutsky</a:t>
            </a:r>
            <a:r>
              <a:rPr lang="en-US" dirty="0" smtClean="0"/>
              <a:t>, Chris Swank</a:t>
            </a:r>
          </a:p>
          <a:p>
            <a:r>
              <a:rPr lang="en-US" dirty="0" smtClean="0"/>
              <a:t>Research Engineer</a:t>
            </a:r>
          </a:p>
          <a:p>
            <a:pPr lvl="1"/>
            <a:r>
              <a:rPr lang="en-US" dirty="0" err="1" smtClean="0"/>
              <a:t>Wanchun</a:t>
            </a:r>
            <a:r>
              <a:rPr lang="en-US" dirty="0" smtClean="0"/>
              <a:t> Wei</a:t>
            </a:r>
          </a:p>
          <a:p>
            <a:r>
              <a:rPr lang="en-US" dirty="0" smtClean="0"/>
              <a:t>Technician </a:t>
            </a:r>
          </a:p>
          <a:p>
            <a:pPr lvl="1"/>
            <a:r>
              <a:rPr lang="en-US" dirty="0" smtClean="0"/>
              <a:t>Bob </a:t>
            </a:r>
            <a:r>
              <a:rPr lang="en-US" dirty="0" err="1" smtClean="0"/>
              <a:t>Carr</a:t>
            </a:r>
            <a:endParaRPr lang="en-US" dirty="0" smtClean="0"/>
          </a:p>
          <a:p>
            <a:r>
              <a:rPr lang="en-US" dirty="0" smtClean="0"/>
              <a:t>Visiting </a:t>
            </a:r>
            <a:r>
              <a:rPr lang="en-US" dirty="0" smtClean="0"/>
              <a:t>Faculty Associate </a:t>
            </a:r>
            <a:endParaRPr lang="en-US" dirty="0" smtClean="0"/>
          </a:p>
          <a:p>
            <a:pPr lvl="1"/>
            <a:r>
              <a:rPr lang="en-US" dirty="0" smtClean="0"/>
              <a:t>Roy Holt</a:t>
            </a:r>
          </a:p>
          <a:p>
            <a:r>
              <a:rPr lang="en-US" dirty="0" smtClean="0"/>
              <a:t>Faculty </a:t>
            </a:r>
          </a:p>
          <a:p>
            <a:pPr lvl="1"/>
            <a:r>
              <a:rPr lang="en-US" dirty="0" smtClean="0"/>
              <a:t>BWF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03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accent6"/>
                </a:solidFill>
                <a:latin typeface="+mn-lt"/>
              </a:rPr>
              <a:t>UCN Group @ Caltech</a:t>
            </a:r>
            <a:endParaRPr lang="en-US" sz="4800" b="1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5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Line 2"/>
          <p:cNvSpPr>
            <a:spLocks noChangeAspect="1" noChangeShapeType="1"/>
          </p:cNvSpPr>
          <p:nvPr/>
        </p:nvSpPr>
        <p:spPr bwMode="auto">
          <a:xfrm flipV="1">
            <a:off x="2330450" y="1308100"/>
            <a:ext cx="0" cy="1725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9" name="Line 3"/>
          <p:cNvSpPr>
            <a:spLocks noChangeAspect="1" noChangeShapeType="1"/>
          </p:cNvSpPr>
          <p:nvPr/>
        </p:nvSpPr>
        <p:spPr bwMode="auto">
          <a:xfrm>
            <a:off x="2330450" y="3033713"/>
            <a:ext cx="51498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219200" y="1143000"/>
          <a:ext cx="914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2" name="Equation" r:id="rId3" imgW="317160" imgH="203040" progId="Equation.3">
                  <p:embed/>
                </p:oleObj>
              </mc:Choice>
              <mc:Fallback>
                <p:oleObj name="Equation" r:id="rId3" imgW="317160" imgH="203040" progId="Equation.3">
                  <p:embed/>
                  <p:pic>
                    <p:nvPicPr>
                      <p:cNvPr id="307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43000"/>
                        <a:ext cx="9144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7640638" y="2868613"/>
          <a:ext cx="3603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3" name="Equation" r:id="rId5" imgW="114120" imgH="126720" progId="Equation.3">
                  <p:embed/>
                </p:oleObj>
              </mc:Choice>
              <mc:Fallback>
                <p:oleObj name="Equation" r:id="rId5" imgW="114120" imgH="126720" progId="Equation.3">
                  <p:embed/>
                  <p:pic>
                    <p:nvPicPr>
                      <p:cNvPr id="30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0638" y="2868613"/>
                        <a:ext cx="36036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7559675" y="1608138"/>
          <a:ext cx="15843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4" name="Equation" r:id="rId7" imgW="990360" imgH="419040" progId="Equation.3">
                  <p:embed/>
                </p:oleObj>
              </mc:Choice>
              <mc:Fallback>
                <p:oleObj name="Equation" r:id="rId7" imgW="990360" imgH="419040" progId="Equation.3">
                  <p:embed/>
                  <p:pic>
                    <p:nvPicPr>
                      <p:cNvPr id="307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675" y="1608138"/>
                        <a:ext cx="1584325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/>
          <p:cNvGraphicFramePr>
            <a:graphicFrameLocks noChangeAspect="1"/>
          </p:cNvGraphicFramePr>
          <p:nvPr/>
        </p:nvGraphicFramePr>
        <p:xfrm>
          <a:off x="5495925" y="2293938"/>
          <a:ext cx="9048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" name="Equation" r:id="rId9" imgW="380880" imgH="177480" progId="Equation.3">
                  <p:embed/>
                </p:oleObj>
              </mc:Choice>
              <mc:Fallback>
                <p:oleObj name="Equation" r:id="rId9" imgW="380880" imgH="177480" progId="Equation.3">
                  <p:embed/>
                  <p:pic>
                    <p:nvPicPr>
                      <p:cNvPr id="307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925" y="2293938"/>
                        <a:ext cx="9048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Freeform 8"/>
          <p:cNvSpPr>
            <a:spLocks noChangeAspect="1"/>
          </p:cNvSpPr>
          <p:nvPr/>
        </p:nvSpPr>
        <p:spPr bwMode="auto">
          <a:xfrm>
            <a:off x="4460875" y="2047875"/>
            <a:ext cx="2930525" cy="985838"/>
          </a:xfrm>
          <a:custGeom>
            <a:avLst/>
            <a:gdLst>
              <a:gd name="T0" fmla="*/ 0 w 1584"/>
              <a:gd name="T1" fmla="*/ 2147483647 h 576"/>
              <a:gd name="T2" fmla="*/ 0 w 1584"/>
              <a:gd name="T3" fmla="*/ 0 h 576"/>
              <a:gd name="T4" fmla="*/ 2147483647 w 1584"/>
              <a:gd name="T5" fmla="*/ 0 h 576"/>
              <a:gd name="T6" fmla="*/ 0 60000 65536"/>
              <a:gd name="T7" fmla="*/ 0 60000 65536"/>
              <a:gd name="T8" fmla="*/ 0 60000 65536"/>
              <a:gd name="T9" fmla="*/ 0 w 1584"/>
              <a:gd name="T10" fmla="*/ 0 h 576"/>
              <a:gd name="T11" fmla="*/ 1584 w 1584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4" h="576">
                <a:moveTo>
                  <a:pt x="0" y="576"/>
                </a:moveTo>
                <a:lnTo>
                  <a:pt x="0" y="0"/>
                </a:lnTo>
                <a:lnTo>
                  <a:pt x="1584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1" name="Freeform 9"/>
          <p:cNvSpPr>
            <a:spLocks noChangeAspect="1"/>
          </p:cNvSpPr>
          <p:nvPr/>
        </p:nvSpPr>
        <p:spPr bwMode="auto">
          <a:xfrm>
            <a:off x="4460875" y="2028825"/>
            <a:ext cx="423863" cy="515938"/>
          </a:xfrm>
          <a:custGeom>
            <a:avLst/>
            <a:gdLst>
              <a:gd name="T0" fmla="*/ 0 w 229"/>
              <a:gd name="T1" fmla="*/ 2147483647 h 301"/>
              <a:gd name="T2" fmla="*/ 2147483647 w 229"/>
              <a:gd name="T3" fmla="*/ 0 h 301"/>
              <a:gd name="T4" fmla="*/ 0 60000 65536"/>
              <a:gd name="T5" fmla="*/ 0 60000 65536"/>
              <a:gd name="T6" fmla="*/ 0 w 229"/>
              <a:gd name="T7" fmla="*/ 0 h 301"/>
              <a:gd name="T8" fmla="*/ 229 w 229"/>
              <a:gd name="T9" fmla="*/ 301 h 3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9" h="301">
                <a:moveTo>
                  <a:pt x="0" y="301"/>
                </a:move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2" name="Freeform 10"/>
          <p:cNvSpPr>
            <a:spLocks noChangeAspect="1"/>
          </p:cNvSpPr>
          <p:nvPr/>
        </p:nvSpPr>
        <p:spPr bwMode="auto">
          <a:xfrm>
            <a:off x="4905375" y="2047875"/>
            <a:ext cx="722313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Freeform 11"/>
          <p:cNvSpPr>
            <a:spLocks noChangeAspect="1"/>
          </p:cNvSpPr>
          <p:nvPr/>
        </p:nvSpPr>
        <p:spPr bwMode="auto">
          <a:xfrm>
            <a:off x="5349875" y="2047875"/>
            <a:ext cx="722313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Freeform 12"/>
          <p:cNvSpPr>
            <a:spLocks noChangeAspect="1"/>
          </p:cNvSpPr>
          <p:nvPr/>
        </p:nvSpPr>
        <p:spPr bwMode="auto">
          <a:xfrm>
            <a:off x="5792788" y="2047875"/>
            <a:ext cx="723900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5" name="Freeform 13"/>
          <p:cNvSpPr>
            <a:spLocks noChangeAspect="1"/>
          </p:cNvSpPr>
          <p:nvPr/>
        </p:nvSpPr>
        <p:spPr bwMode="auto">
          <a:xfrm>
            <a:off x="6237288" y="2047875"/>
            <a:ext cx="722312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6" name="Freeform 14"/>
          <p:cNvSpPr>
            <a:spLocks noChangeAspect="1"/>
          </p:cNvSpPr>
          <p:nvPr/>
        </p:nvSpPr>
        <p:spPr bwMode="auto">
          <a:xfrm>
            <a:off x="6592888" y="2047875"/>
            <a:ext cx="722312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7" name="Freeform 15"/>
          <p:cNvSpPr>
            <a:spLocks noChangeAspect="1"/>
          </p:cNvSpPr>
          <p:nvPr/>
        </p:nvSpPr>
        <p:spPr bwMode="auto">
          <a:xfrm>
            <a:off x="4549775" y="2047875"/>
            <a:ext cx="723900" cy="903288"/>
          </a:xfrm>
          <a:custGeom>
            <a:avLst/>
            <a:gdLst>
              <a:gd name="T0" fmla="*/ 0 w 391"/>
              <a:gd name="T1" fmla="*/ 2147483647 h 528"/>
              <a:gd name="T2" fmla="*/ 2147483647 w 391"/>
              <a:gd name="T3" fmla="*/ 0 h 528"/>
              <a:gd name="T4" fmla="*/ 0 60000 65536"/>
              <a:gd name="T5" fmla="*/ 0 60000 65536"/>
              <a:gd name="T6" fmla="*/ 0 w 391"/>
              <a:gd name="T7" fmla="*/ 0 h 528"/>
              <a:gd name="T8" fmla="*/ 391 w 391"/>
              <a:gd name="T9" fmla="*/ 528 h 5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1" h="528">
                <a:moveTo>
                  <a:pt x="0" y="528"/>
                </a:moveTo>
                <a:lnTo>
                  <a:pt x="391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8" name="Freeform 16"/>
          <p:cNvSpPr>
            <a:spLocks noChangeAspect="1"/>
          </p:cNvSpPr>
          <p:nvPr/>
        </p:nvSpPr>
        <p:spPr bwMode="auto">
          <a:xfrm>
            <a:off x="6948488" y="2459038"/>
            <a:ext cx="422275" cy="515937"/>
          </a:xfrm>
          <a:custGeom>
            <a:avLst/>
            <a:gdLst>
              <a:gd name="T0" fmla="*/ 0 w 229"/>
              <a:gd name="T1" fmla="*/ 2147483647 h 301"/>
              <a:gd name="T2" fmla="*/ 2147483647 w 229"/>
              <a:gd name="T3" fmla="*/ 0 h 301"/>
              <a:gd name="T4" fmla="*/ 0 60000 65536"/>
              <a:gd name="T5" fmla="*/ 0 60000 65536"/>
              <a:gd name="T6" fmla="*/ 0 w 229"/>
              <a:gd name="T7" fmla="*/ 0 h 301"/>
              <a:gd name="T8" fmla="*/ 229 w 229"/>
              <a:gd name="T9" fmla="*/ 301 h 3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9" h="301">
                <a:moveTo>
                  <a:pt x="0" y="301"/>
                </a:moveTo>
                <a:lnTo>
                  <a:pt x="229" y="0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609600" y="3429000"/>
            <a:ext cx="8193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 b="1">
                <a:solidFill>
                  <a:srgbClr val="000000"/>
                </a:solidFill>
                <a:latin typeface="Batang" pitchFamily="18" charset="-127"/>
              </a:rPr>
              <a:t>The coherent nuclear potential can lead to repulsive pseudopotential for a &gt; 0</a:t>
            </a:r>
          </a:p>
        </p:txBody>
      </p:sp>
      <p:sp>
        <p:nvSpPr>
          <p:cNvPr id="741394" name="Text Box 18"/>
          <p:cNvSpPr txBox="1">
            <a:spLocks noChangeArrowheads="1"/>
          </p:cNvSpPr>
          <p:nvPr/>
        </p:nvSpPr>
        <p:spPr bwMode="auto">
          <a:xfrm>
            <a:off x="669925" y="5402263"/>
            <a:ext cx="7924800" cy="701675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Attractive potential can also lead to neutron absorption </a:t>
            </a:r>
          </a:p>
          <a:p>
            <a:pPr algn="ctr" eaLnBrk="1" hangingPunct="1"/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but often </a:t>
            </a:r>
            <a:r>
              <a:rPr lang="en-US" sz="2000" i="1">
                <a:solidFill>
                  <a:srgbClr val="1F497D"/>
                </a:solidFill>
                <a:latin typeface="Times New Roman" pitchFamily="18" charset="0"/>
              </a:rPr>
              <a:t>L</a:t>
            </a:r>
            <a:r>
              <a:rPr lang="en-US" sz="2000" baseline="-25000">
                <a:solidFill>
                  <a:srgbClr val="1F497D"/>
                </a:solidFill>
                <a:latin typeface="Times New Roman" pitchFamily="18" charset="0"/>
              </a:rPr>
              <a:t>mfp</a:t>
            </a:r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 &gt;&gt; </a:t>
            </a:r>
            <a:r>
              <a:rPr lang="en-US" sz="2000">
                <a:solidFill>
                  <a:srgbClr val="1F497D"/>
                </a:solidFill>
                <a:latin typeface="Symbol" pitchFamily="18" charset="2"/>
              </a:rPr>
              <a:t>l</a:t>
            </a:r>
            <a:r>
              <a:rPr lang="en-US" sz="2000" baseline="-25000">
                <a:solidFill>
                  <a:srgbClr val="1F497D"/>
                </a:solidFill>
                <a:latin typeface="Times New Roman" pitchFamily="18" charset="0"/>
              </a:rPr>
              <a:t>n </a:t>
            </a:r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 (~10</a:t>
            </a:r>
            <a:r>
              <a:rPr lang="en-US" sz="2000" baseline="30000">
                <a:solidFill>
                  <a:srgbClr val="1F497D"/>
                </a:solidFill>
                <a:latin typeface="Times New Roman" pitchFamily="18" charset="0"/>
              </a:rPr>
              <a:t>-5</a:t>
            </a:r>
            <a:r>
              <a:rPr lang="en-US" sz="2000">
                <a:solidFill>
                  <a:srgbClr val="1F497D"/>
                </a:solidFill>
                <a:latin typeface="Times New Roman" pitchFamily="18" charset="0"/>
              </a:rPr>
              <a:t> probability per bounce) </a:t>
            </a:r>
            <a:endParaRPr lang="en-US" sz="2000" baseline="-25000">
              <a:solidFill>
                <a:srgbClr val="1F497D"/>
              </a:solidFill>
              <a:latin typeface="Times New Roman" pitchFamily="18" charset="0"/>
            </a:endParaRP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1600200" y="4495800"/>
            <a:ext cx="4886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660033"/>
                </a:solidFill>
                <a:latin typeface="Times New Roman" pitchFamily="18" charset="0"/>
              </a:rPr>
              <a:t>For E</a:t>
            </a:r>
            <a:r>
              <a:rPr lang="en-US" sz="2800" baseline="-25000">
                <a:solidFill>
                  <a:srgbClr val="660033"/>
                </a:solidFill>
                <a:latin typeface="Times New Roman" pitchFamily="18" charset="0"/>
              </a:rPr>
              <a:t>UCN</a:t>
            </a:r>
            <a:r>
              <a:rPr lang="en-US" sz="2800">
                <a:solidFill>
                  <a:srgbClr val="660033"/>
                </a:solidFill>
                <a:latin typeface="Times New Roman" pitchFamily="18" charset="0"/>
              </a:rPr>
              <a:t> &lt; V</a:t>
            </a:r>
            <a:r>
              <a:rPr lang="en-US" sz="2800" baseline="-25000">
                <a:solidFill>
                  <a:srgbClr val="660033"/>
                </a:solidFill>
                <a:latin typeface="Times New Roman" pitchFamily="18" charset="0"/>
              </a:rPr>
              <a:t>0</a:t>
            </a:r>
            <a:r>
              <a:rPr lang="en-US" sz="2800">
                <a:solidFill>
                  <a:srgbClr val="660033"/>
                </a:solidFill>
                <a:latin typeface="Times New Roman" pitchFamily="18" charset="0"/>
              </a:rPr>
              <a:t>, UCN are trapped</a:t>
            </a:r>
          </a:p>
        </p:txBody>
      </p:sp>
      <p:sp>
        <p:nvSpPr>
          <p:cNvPr id="3092" name="Text Box 20"/>
          <p:cNvSpPr txBox="1">
            <a:spLocks noChangeArrowheads="1"/>
          </p:cNvSpPr>
          <p:nvPr/>
        </p:nvSpPr>
        <p:spPr bwMode="auto">
          <a:xfrm>
            <a:off x="2438400" y="1905000"/>
            <a:ext cx="9445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660033"/>
                </a:solidFill>
                <a:latin typeface="Times New Roman" pitchFamily="18" charset="0"/>
              </a:rPr>
              <a:t>E</a:t>
            </a:r>
            <a:r>
              <a:rPr lang="en-US" sz="2800" baseline="-25000">
                <a:solidFill>
                  <a:srgbClr val="660033"/>
                </a:solidFill>
                <a:latin typeface="Times New Roman" pitchFamily="18" charset="0"/>
              </a:rPr>
              <a:t>UCN</a:t>
            </a:r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429000" y="2286000"/>
            <a:ext cx="9144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title"/>
          </p:nvPr>
        </p:nvSpPr>
        <p:spPr>
          <a:xfrm>
            <a:off x="625475" y="889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solidFill>
                  <a:srgbClr val="FF9900"/>
                </a:solidFill>
                <a:latin typeface="+mn-lt"/>
              </a:rPr>
              <a:t>Effective Potential Step</a:t>
            </a:r>
          </a:p>
        </p:txBody>
      </p:sp>
    </p:spTree>
    <p:extLst>
      <p:ext uri="{BB962C8B-B14F-4D97-AF65-F5344CB8AC3E}">
        <p14:creationId xmlns:p14="http://schemas.microsoft.com/office/powerpoint/2010/main" val="3081078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UCN Properties</a:t>
            </a:r>
          </a:p>
        </p:txBody>
      </p:sp>
      <p:pic>
        <p:nvPicPr>
          <p:cNvPr id="4100" name="Picture 3" descr="Basketbal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CBBCA7"/>
              </a:clrFrom>
              <a:clrTo>
                <a:srgbClr val="CBBCA7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048000" y="3352800"/>
            <a:ext cx="1914525" cy="2516188"/>
          </a:xfrm>
        </p:spPr>
      </p:pic>
      <p:graphicFrame>
        <p:nvGraphicFramePr>
          <p:cNvPr id="4098" name="Object 4"/>
          <p:cNvGraphicFramePr>
            <a:graphicFrameLocks noChangeAspect="1"/>
          </p:cNvGraphicFramePr>
          <p:nvPr>
            <p:extLst/>
          </p:nvPr>
        </p:nvGraphicFramePr>
        <p:xfrm>
          <a:off x="1917700" y="949325"/>
          <a:ext cx="5159375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4" imgW="2577960" imgH="1473120" progId="Equation.3">
                  <p:embed/>
                </p:oleObj>
              </mc:Choice>
              <mc:Fallback>
                <p:oleObj name="Equation" r:id="rId4" imgW="2577960" imgH="147312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949325"/>
                        <a:ext cx="5159375" cy="294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812800" y="5886450"/>
            <a:ext cx="80438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41656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35560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47752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>
            <a:off x="53848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6" name="Line 10"/>
          <p:cNvSpPr>
            <a:spLocks noChangeShapeType="1"/>
          </p:cNvSpPr>
          <p:nvPr/>
        </p:nvSpPr>
        <p:spPr bwMode="auto">
          <a:xfrm>
            <a:off x="78232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59944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66040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72136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11176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>
            <a:off x="17272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23368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2946400" y="5886450"/>
            <a:ext cx="609600" cy="5143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4" name="Freeform 18"/>
          <p:cNvSpPr>
            <a:spLocks/>
          </p:cNvSpPr>
          <p:nvPr/>
        </p:nvSpPr>
        <p:spPr bwMode="auto">
          <a:xfrm>
            <a:off x="2671763" y="4524375"/>
            <a:ext cx="2751137" cy="1398588"/>
          </a:xfrm>
          <a:custGeom>
            <a:avLst/>
            <a:gdLst>
              <a:gd name="T0" fmla="*/ 0 w 1300"/>
              <a:gd name="T1" fmla="*/ 2147483647 h 1174"/>
              <a:gd name="T2" fmla="*/ 2147483647 w 1300"/>
              <a:gd name="T3" fmla="*/ 2147483647 h 1174"/>
              <a:gd name="T4" fmla="*/ 2147483647 w 1300"/>
              <a:gd name="T5" fmla="*/ 2147483647 h 1174"/>
              <a:gd name="T6" fmla="*/ 2147483647 w 1300"/>
              <a:gd name="T7" fmla="*/ 2147483647 h 1174"/>
              <a:gd name="T8" fmla="*/ 2147483647 w 1300"/>
              <a:gd name="T9" fmla="*/ 2147483647 h 1174"/>
              <a:gd name="T10" fmla="*/ 2147483647 w 1300"/>
              <a:gd name="T11" fmla="*/ 2147483647 h 1174"/>
              <a:gd name="T12" fmla="*/ 2147483647 w 1300"/>
              <a:gd name="T13" fmla="*/ 2147483647 h 1174"/>
              <a:gd name="T14" fmla="*/ 2147483647 w 1300"/>
              <a:gd name="T15" fmla="*/ 2147483647 h 117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00"/>
              <a:gd name="T25" fmla="*/ 0 h 1174"/>
              <a:gd name="T26" fmla="*/ 1300 w 1300"/>
              <a:gd name="T27" fmla="*/ 1174 h 117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00" h="1174">
                <a:moveTo>
                  <a:pt x="0" y="1174"/>
                </a:moveTo>
                <a:cubicBezTo>
                  <a:pt x="23" y="1104"/>
                  <a:pt x="83" y="894"/>
                  <a:pt x="137" y="753"/>
                </a:cubicBezTo>
                <a:cubicBezTo>
                  <a:pt x="191" y="612"/>
                  <a:pt x="251" y="447"/>
                  <a:pt x="322" y="328"/>
                </a:cubicBezTo>
                <a:cubicBezTo>
                  <a:pt x="393" y="209"/>
                  <a:pt x="474" y="80"/>
                  <a:pt x="562" y="40"/>
                </a:cubicBezTo>
                <a:cubicBezTo>
                  <a:pt x="650" y="0"/>
                  <a:pt x="770" y="24"/>
                  <a:pt x="850" y="88"/>
                </a:cubicBezTo>
                <a:cubicBezTo>
                  <a:pt x="930" y="152"/>
                  <a:pt x="978" y="283"/>
                  <a:pt x="1042" y="424"/>
                </a:cubicBezTo>
                <a:cubicBezTo>
                  <a:pt x="1106" y="565"/>
                  <a:pt x="1191" y="818"/>
                  <a:pt x="1234" y="936"/>
                </a:cubicBezTo>
                <a:cubicBezTo>
                  <a:pt x="1277" y="1054"/>
                  <a:pt x="1286" y="1094"/>
                  <a:pt x="1300" y="1135"/>
                </a:cubicBezTo>
              </a:path>
            </a:pathLst>
          </a:custGeom>
          <a:noFill/>
          <a:ln w="50800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 rot="21205973" flipV="1">
            <a:off x="2901950" y="5173663"/>
            <a:ext cx="2286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oval" w="med" len="med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1422400" y="4743450"/>
            <a:ext cx="0" cy="457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1468438" y="4414838"/>
            <a:ext cx="5175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omic Sans MS" pitchFamily="66" charset="0"/>
              </a:rPr>
              <a:t>g</a:t>
            </a:r>
          </a:p>
        </p:txBody>
      </p:sp>
      <p:sp>
        <p:nvSpPr>
          <p:cNvPr id="4118" name="Line 22"/>
          <p:cNvSpPr>
            <a:spLocks noChangeShapeType="1"/>
          </p:cNvSpPr>
          <p:nvPr/>
        </p:nvSpPr>
        <p:spPr bwMode="auto">
          <a:xfrm>
            <a:off x="4064000" y="4514850"/>
            <a:ext cx="27432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9" name="Line 23"/>
          <p:cNvSpPr>
            <a:spLocks noChangeShapeType="1"/>
          </p:cNvSpPr>
          <p:nvPr/>
        </p:nvSpPr>
        <p:spPr bwMode="auto">
          <a:xfrm flipV="1">
            <a:off x="6299200" y="4514850"/>
            <a:ext cx="0" cy="1371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20" name="Text Box 24"/>
          <p:cNvSpPr txBox="1">
            <a:spLocks noChangeArrowheads="1"/>
          </p:cNvSpPr>
          <p:nvPr/>
        </p:nvSpPr>
        <p:spPr bwMode="auto">
          <a:xfrm>
            <a:off x="6400800" y="4800600"/>
            <a:ext cx="966788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>
                <a:solidFill>
                  <a:srgbClr val="000000"/>
                </a:solidFill>
                <a:latin typeface="Comic Sans MS" pitchFamily="66" charset="0"/>
              </a:rPr>
              <a:t>3m</a:t>
            </a:r>
          </a:p>
        </p:txBody>
      </p: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2286000" y="5334000"/>
            <a:ext cx="7699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solidFill>
                  <a:srgbClr val="FF0000"/>
                </a:solidFill>
                <a:latin typeface="Comic Sans MS" pitchFamily="66" charset="0"/>
              </a:rPr>
              <a:t>UCN</a:t>
            </a:r>
          </a:p>
        </p:txBody>
      </p:sp>
      <p:sp>
        <p:nvSpPr>
          <p:cNvPr id="749594" name="Oval 26"/>
          <p:cNvSpPr>
            <a:spLocks noChangeArrowheads="1"/>
          </p:cNvSpPr>
          <p:nvPr/>
        </p:nvSpPr>
        <p:spPr bwMode="auto">
          <a:xfrm>
            <a:off x="2878138" y="547528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02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499" y="105473"/>
            <a:ext cx="7937500" cy="838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How to Produce Free Neutrons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80" y="937417"/>
            <a:ext cx="8295576" cy="4567271"/>
          </a:xfrm>
        </p:spPr>
        <p:txBody>
          <a:bodyPr/>
          <a:lstStyle/>
          <a:p>
            <a:r>
              <a:rPr lang="en-US" dirty="0" smtClean="0"/>
              <a:t>Reactors via Fission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Accelerators via Spallation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/>
          <a:stretch/>
        </p:blipFill>
        <p:spPr>
          <a:xfrm>
            <a:off x="3962943" y="907689"/>
            <a:ext cx="3352257" cy="2292709"/>
          </a:xfrm>
          <a:prstGeom prst="rect">
            <a:avLst/>
          </a:prstGeom>
        </p:spPr>
      </p:pic>
      <p:pic>
        <p:nvPicPr>
          <p:cNvPr id="17" name="Picture 2" descr="scatte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0" t="-3091" r="14212" b="30428"/>
          <a:stretch/>
        </p:blipFill>
        <p:spPr bwMode="auto">
          <a:xfrm>
            <a:off x="3794299" y="3458081"/>
            <a:ext cx="3247327" cy="32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ne 5"/>
          <p:cNvSpPr>
            <a:spLocks noChangeShapeType="1"/>
          </p:cNvSpPr>
          <p:nvPr/>
        </p:nvSpPr>
        <p:spPr bwMode="auto">
          <a:xfrm rot="21003954" flipV="1">
            <a:off x="2943330" y="5483208"/>
            <a:ext cx="1524000" cy="685800"/>
          </a:xfrm>
          <a:prstGeom prst="line">
            <a:avLst/>
          </a:prstGeom>
          <a:noFill/>
          <a:ln w="635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562600" y="3505823"/>
            <a:ext cx="1640194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Protons             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413249" y="5547277"/>
            <a:ext cx="1473200" cy="3667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Proton Beam</a:t>
            </a: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 flipH="1">
            <a:off x="4268280" y="5730633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953862" y="4123388"/>
            <a:ext cx="2193925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Tungsten Nucleus Target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867400" y="4391908"/>
            <a:ext cx="1371599" cy="4086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scatte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5" t="61126" r="14211" b="-879"/>
          <a:stretch/>
        </p:blipFill>
        <p:spPr bwMode="auto">
          <a:xfrm>
            <a:off x="6264257" y="4424944"/>
            <a:ext cx="1251298" cy="110947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6" name="Rounded Rectangle 25"/>
          <p:cNvSpPr/>
          <p:nvPr/>
        </p:nvSpPr>
        <p:spPr>
          <a:xfrm>
            <a:off x="1094835" y="5790709"/>
            <a:ext cx="1371599" cy="4086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768713" y="6046921"/>
            <a:ext cx="1371599" cy="40869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132" y="1590951"/>
            <a:ext cx="2318263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2-3</a:t>
            </a:r>
            <a:r>
              <a:rPr lang="en-US" altLang="en-US" dirty="0" smtClean="0">
                <a:latin typeface="Times New Roman" panose="02020603050405020304" pitchFamily="18" charset="0"/>
              </a:rPr>
              <a:t> neutrons/fission</a:t>
            </a:r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52290" y="4888085"/>
            <a:ext cx="2661947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Times New Roman" panose="02020603050405020304" pitchFamily="18" charset="0"/>
                <a:cs typeface="Calibri" panose="020F0502020204030204" pitchFamily="34" charset="0"/>
              </a:rPr>
              <a:t>~</a:t>
            </a:r>
            <a:r>
              <a:rPr lang="en-US" altLang="en-US" dirty="0" smtClean="0">
                <a:latin typeface="Times New Roman" panose="02020603050405020304" pitchFamily="18" charset="0"/>
              </a:rPr>
              <a:t> 20 neutrons/spallation </a:t>
            </a:r>
          </a:p>
          <a:p>
            <a:pPr algn="ctr"/>
            <a:r>
              <a:rPr lang="en-US" altLang="en-US" dirty="0">
                <a:latin typeface="Times New Roman" panose="02020603050405020304" pitchFamily="18" charset="0"/>
              </a:rPr>
              <a:t>f</a:t>
            </a:r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or 800 MeV proton beam 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22267" y="4126020"/>
            <a:ext cx="161543" cy="1524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 prstMaterial="dkEdge">
            <a:bevelT w="381000" h="381000"/>
            <a:bevelB w="381000" h="381000"/>
            <a:extrusionClr>
              <a:schemeClr val="accent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86795" y="4004545"/>
            <a:ext cx="161543" cy="1524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 prstMaterial="dkEdge">
            <a:bevelT w="381000" h="381000"/>
            <a:bevelB w="381000" h="381000"/>
            <a:extrusionClr>
              <a:schemeClr val="accent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47787" y="4648201"/>
            <a:ext cx="262669" cy="239884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 prstMaterial="dkEdge">
            <a:bevelT w="381000" h="381000"/>
            <a:bevelB w="381000" h="381000"/>
            <a:extrusionClr>
              <a:schemeClr val="accent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10457" y="4049820"/>
            <a:ext cx="161543" cy="152400"/>
          </a:xfrm>
          <a:prstGeom prst="ellipse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 extrusionH="76200" contourW="12700" prstMaterial="dkEdge">
            <a:bevelT w="381000" h="381000"/>
            <a:bevelB w="381000" h="381000"/>
            <a:extrusionClr>
              <a:schemeClr val="accent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781800" y="4419600"/>
            <a:ext cx="765646" cy="9403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6659491" y="5410200"/>
            <a:ext cx="2171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Secondary Neutrons</a:t>
            </a: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6916126" y="3920278"/>
            <a:ext cx="1031051" cy="3693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Neutrons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681037"/>
            <a:ext cx="365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40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Sources of Free neutrons</a:t>
            </a:r>
            <a:endParaRPr lang="en-US" sz="4000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2138363"/>
            <a:ext cx="3657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dirty="0">
                <a:latin typeface="Comic Sans MS" pitchFamily="66" charset="0"/>
              </a:rPr>
              <a:t>O</a:t>
            </a:r>
            <a:r>
              <a:rPr lang="en-US" sz="2800" dirty="0" smtClean="0">
                <a:latin typeface="Comic Sans MS" pitchFamily="66" charset="0"/>
              </a:rPr>
              <a:t>nly </a:t>
            </a:r>
            <a:r>
              <a:rPr lang="en-US" sz="2800" dirty="0">
                <a:latin typeface="Comic Sans MS" pitchFamily="66" charset="0"/>
              </a:rPr>
              <a:t>small fraction of </a:t>
            </a:r>
            <a:r>
              <a:rPr lang="en-US" sz="2800" dirty="0" smtClean="0">
                <a:latin typeface="Comic Sans MS" pitchFamily="66" charset="0"/>
              </a:rPr>
              <a:t>distribution </a:t>
            </a:r>
            <a:r>
              <a:rPr lang="en-US" sz="2800" dirty="0">
                <a:latin typeface="Comic Sans MS" pitchFamily="66" charset="0"/>
              </a:rPr>
              <a:t>is UCN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endParaRPr lang="en-US" sz="2800" dirty="0">
              <a:latin typeface="Comic Sans MS" pitchFamily="66" charset="0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3200" dirty="0">
              <a:latin typeface="Comic Sans MS" pitchFamily="66" charset="0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3200" dirty="0">
              <a:latin typeface="Comic Sans MS" pitchFamily="66" charset="0"/>
            </a:endParaRPr>
          </a:p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3200" dirty="0">
              <a:latin typeface="Comic Sans MS" pitchFamily="66" charset="0"/>
            </a:endParaRP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518263"/>
              </p:ext>
            </p:extLst>
          </p:nvPr>
        </p:nvGraphicFramePr>
        <p:xfrm>
          <a:off x="101600" y="4960144"/>
          <a:ext cx="35941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" name="Equation" r:id="rId3" imgW="2095200" imgH="406080" progId="Equation.3">
                  <p:embed/>
                </p:oleObj>
              </mc:Choice>
              <mc:Fallback>
                <p:oleObj name="Equation" r:id="rId3" imgW="2095200" imgH="406080" progId="Equation.3">
                  <p:embed/>
                  <p:pic>
                    <p:nvPicPr>
                      <p:cNvPr id="45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4960144"/>
                        <a:ext cx="3594100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1" name="Picture 5" descr="mb"/>
          <p:cNvPicPr>
            <a:picLocks noChangeAspect="1" noChangeArrowheads="1"/>
          </p:cNvPicPr>
          <p:nvPr/>
        </p:nvPicPr>
        <p:blipFill>
          <a:blip r:embed="rId5" cstate="print"/>
          <a:srcRect t="4886" b="5405"/>
          <a:stretch>
            <a:fillRect/>
          </a:stretch>
        </p:blipFill>
        <p:spPr bwMode="auto">
          <a:xfrm>
            <a:off x="3695700" y="304800"/>
            <a:ext cx="5448300" cy="632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353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Supertherm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0950" y="717550"/>
            <a:ext cx="4083050" cy="4083050"/>
          </a:xfrm>
          <a:prstGeom prst="rect">
            <a:avLst/>
          </a:prstGeom>
          <a:noFill/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838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endParaRPr lang="en-US" sz="2800" b="1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b="1" dirty="0" err="1" smtClean="0">
                <a:solidFill>
                  <a:srgbClr val="000000"/>
                </a:solidFill>
              </a:rPr>
              <a:t>Superfluid</a:t>
            </a:r>
            <a:r>
              <a:rPr lang="en-US" sz="2800" b="1" dirty="0" smtClean="0">
                <a:solidFill>
                  <a:srgbClr val="000000"/>
                </a:solidFill>
              </a:rPr>
              <a:t> </a:t>
            </a:r>
            <a:r>
              <a:rPr lang="en-US" sz="2800" b="1" baseline="30000" dirty="0" smtClean="0">
                <a:solidFill>
                  <a:srgbClr val="000000"/>
                </a:solidFill>
              </a:rPr>
              <a:t>4</a:t>
            </a:r>
            <a:r>
              <a:rPr lang="en-US" sz="2800" b="1" dirty="0" smtClean="0">
                <a:solidFill>
                  <a:srgbClr val="000000"/>
                </a:solidFill>
              </a:rPr>
              <a:t>He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endParaRPr lang="en-US" sz="2800" b="1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endParaRPr lang="en-US" sz="2800" b="1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</a:pPr>
            <a:endParaRPr lang="en-US" sz="2800" b="1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</a:pPr>
            <a:endParaRPr lang="en-US" sz="2800" b="1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</a:pPr>
            <a:endParaRPr lang="en-US" sz="2800" b="1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</a:pPr>
            <a:r>
              <a:rPr lang="en-US" sz="2800" b="1" dirty="0" smtClean="0">
                <a:solidFill>
                  <a:srgbClr val="000000"/>
                </a:solidFill>
              </a:rPr>
              <a:t> Solid </a:t>
            </a:r>
            <a:r>
              <a:rPr lang="en-US" sz="2800" b="1" dirty="0">
                <a:solidFill>
                  <a:srgbClr val="000000"/>
                </a:solidFill>
              </a:rPr>
              <a:t>deuterium (SD</a:t>
            </a:r>
            <a:r>
              <a:rPr lang="en-US" sz="2800" b="1" baseline="-25000" dirty="0">
                <a:solidFill>
                  <a:srgbClr val="000000"/>
                </a:solidFill>
              </a:rPr>
              <a:t>2</a:t>
            </a:r>
            <a:r>
              <a:rPr lang="en-US" sz="2800" b="1" dirty="0">
                <a:solidFill>
                  <a:srgbClr val="000000"/>
                </a:solidFill>
              </a:rPr>
              <a:t>)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</a:pPr>
            <a:r>
              <a:rPr lang="en-US" sz="2800" dirty="0" smtClean="0">
                <a:solidFill>
                  <a:srgbClr val="000000"/>
                </a:solidFill>
              </a:rPr>
              <a:t>     </a:t>
            </a:r>
            <a:r>
              <a:rPr lang="en-US" sz="2400" dirty="0" smtClean="0">
                <a:solidFill>
                  <a:srgbClr val="660033"/>
                </a:solidFill>
              </a:rPr>
              <a:t>Developed at Los Alamos Natl. Lab</a:t>
            </a:r>
            <a:endParaRPr lang="en-US" sz="2400" dirty="0">
              <a:solidFill>
                <a:srgbClr val="660033"/>
              </a:solidFill>
            </a:endParaRPr>
          </a:p>
          <a:p>
            <a:pPr marL="1143000" lvl="2" indent="-228600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rgbClr val="660033"/>
                </a:solidFill>
              </a:rPr>
              <a:t>Small absorption probability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solidFill>
                  <a:srgbClr val="660033"/>
                </a:solidFill>
              </a:rPr>
              <a:t>Fast </a:t>
            </a:r>
            <a:r>
              <a:rPr lang="en-US" sz="2400" dirty="0">
                <a:solidFill>
                  <a:srgbClr val="660033"/>
                </a:solidFill>
              </a:rPr>
              <a:t>UCN production</a:t>
            </a:r>
          </a:p>
          <a:p>
            <a:pPr marL="1143000" lvl="2" indent="-228600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rgbClr val="660033"/>
                </a:solidFill>
              </a:rPr>
              <a:t>Small </a:t>
            </a:r>
            <a:r>
              <a:rPr lang="en-US" sz="2400" dirty="0" err="1">
                <a:solidFill>
                  <a:srgbClr val="660033"/>
                </a:solidFill>
              </a:rPr>
              <a:t>Upscattering</a:t>
            </a:r>
            <a:r>
              <a:rPr lang="en-US" sz="2400" dirty="0">
                <a:solidFill>
                  <a:srgbClr val="660033"/>
                </a:solidFill>
              </a:rPr>
              <a:t> if T &lt; </a:t>
            </a:r>
            <a:r>
              <a:rPr lang="en-US" sz="2400" dirty="0" smtClean="0">
                <a:solidFill>
                  <a:srgbClr val="660033"/>
                </a:solidFill>
              </a:rPr>
              <a:t>6K</a:t>
            </a:r>
            <a:endParaRPr lang="en-US" sz="2400" dirty="0">
              <a:solidFill>
                <a:srgbClr val="660033"/>
              </a:solidFill>
            </a:endParaRPr>
          </a:p>
          <a:p>
            <a:pPr marL="742950" lvl="1" indent="-285750" eaLnBrk="1" hangingPunct="1">
              <a:spcBef>
                <a:spcPct val="20000"/>
              </a:spcBef>
            </a:pPr>
            <a:endParaRPr lang="en-US" sz="2800" dirty="0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81155" y="0"/>
            <a:ext cx="877306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44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High </a:t>
            </a:r>
            <a:r>
              <a:rPr lang="en-US" sz="44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UCN Sources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304800" y="2971800"/>
            <a:ext cx="41179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336600"/>
                </a:solidFill>
              </a:rPr>
              <a:t>Very few 11K phonons if </a:t>
            </a:r>
            <a:r>
              <a:rPr lang="en-US" sz="2400" b="1" dirty="0" smtClean="0">
                <a:solidFill>
                  <a:srgbClr val="336600"/>
                </a:solidFill>
              </a:rPr>
              <a:t>T &lt; 1K</a:t>
            </a:r>
            <a:endParaRPr lang="en-US" sz="2400" b="1" dirty="0">
              <a:solidFill>
                <a:srgbClr val="336600"/>
              </a:solidFill>
            </a:endParaRPr>
          </a:p>
          <a:p>
            <a:pPr eaLnBrk="1" hangingPunct="1"/>
            <a:r>
              <a:rPr lang="en-US" sz="2400" b="1" dirty="0">
                <a:solidFill>
                  <a:srgbClr val="336600"/>
                </a:solidFill>
              </a:rPr>
              <a:t> </a:t>
            </a:r>
            <a:r>
              <a:rPr lang="en-US" sz="2400" b="1" dirty="0" smtClean="0">
                <a:solidFill>
                  <a:srgbClr val="336600"/>
                </a:solidFill>
              </a:rPr>
              <a:t> </a:t>
            </a:r>
            <a:r>
              <a:rPr lang="en-US" sz="2400" b="1" dirty="0">
                <a:solidFill>
                  <a:srgbClr val="336600"/>
                </a:solidFill>
              </a:rPr>
              <a:t>minimal </a:t>
            </a:r>
            <a:r>
              <a:rPr lang="en-US" sz="2400" b="1" dirty="0" err="1">
                <a:solidFill>
                  <a:srgbClr val="336600"/>
                </a:solidFill>
              </a:rPr>
              <a:t>upscattering</a:t>
            </a:r>
            <a:r>
              <a:rPr lang="en-US" sz="2400" b="1" dirty="0">
                <a:solidFill>
                  <a:srgbClr val="336600"/>
                </a:solidFill>
              </a:rPr>
              <a:t> </a:t>
            </a: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706178" y="1571535"/>
            <a:ext cx="408316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400" b="1" dirty="0" smtClean="0">
                <a:solidFill>
                  <a:schemeClr val="tx2"/>
                </a:solidFill>
                <a:latin typeface="Comic Sans MS" pitchFamily="66" charset="0"/>
                <a:sym typeface="Symbol" panose="05050102010706020507" pitchFamily="18" charset="2"/>
              </a:rPr>
              <a:t> ~ 1nm</a:t>
            </a:r>
            <a:r>
              <a:rPr lang="en-US" sz="2400" b="1" dirty="0" smtClean="0">
                <a:solidFill>
                  <a:schemeClr val="tx2"/>
                </a:solidFill>
                <a:latin typeface="Comic Sans MS" pitchFamily="66" charset="0"/>
              </a:rPr>
              <a:t> (~11K) incident </a:t>
            </a:r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n</a:t>
            </a: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produces phonon &amp;</a:t>
            </a:r>
          </a:p>
          <a:p>
            <a:pPr eaLnBrk="1" hangingPunct="1"/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becomes UCN</a:t>
            </a:r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4572000" y="2057400"/>
            <a:ext cx="1752600" cy="457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7086600" y="990600"/>
            <a:ext cx="1066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 b="1" dirty="0">
                <a:solidFill>
                  <a:srgbClr val="000000"/>
                </a:solidFill>
                <a:latin typeface="Comic Sans MS" pitchFamily="66" charset="0"/>
              </a:rPr>
              <a:t>(neutron)</a:t>
            </a:r>
          </a:p>
        </p:txBody>
      </p:sp>
    </p:spTree>
    <p:extLst>
      <p:ext uri="{BB962C8B-B14F-4D97-AF65-F5344CB8AC3E}">
        <p14:creationId xmlns:p14="http://schemas.microsoft.com/office/powerpoint/2010/main" val="2332729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  <p:bldP spid="47114" grpId="0"/>
      <p:bldP spid="471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57150" y="88900"/>
            <a:ext cx="9067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/>
            <a:r>
              <a:rPr lang="en-US" sz="40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Beta Decay</a:t>
            </a:r>
          </a:p>
        </p:txBody>
      </p:sp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905000" y="812800"/>
          <a:ext cx="24638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4" name="Equation" r:id="rId3" imgW="965160" imgH="241200" progId="Equation.3">
                  <p:embed/>
                </p:oleObj>
              </mc:Choice>
              <mc:Fallback>
                <p:oleObj name="Equation" r:id="rId3" imgW="965160" imgH="241200" progId="Equation.3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812800"/>
                        <a:ext cx="2463800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1830388" y="2260600"/>
          <a:ext cx="27860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5" name="Equation" r:id="rId5" imgW="1307880" imgH="355320" progId="Equation.3">
                  <p:embed/>
                </p:oleObj>
              </mc:Choice>
              <mc:Fallback>
                <p:oleObj name="Equation" r:id="rId5" imgW="1307880" imgH="35532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2260600"/>
                        <a:ext cx="2786062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1" name="Object 27"/>
          <p:cNvGraphicFramePr>
            <a:graphicFrameLocks noChangeAspect="1"/>
          </p:cNvGraphicFramePr>
          <p:nvPr/>
        </p:nvGraphicFramePr>
        <p:xfrm>
          <a:off x="1901825" y="1422400"/>
          <a:ext cx="32067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" name="Equation" r:id="rId7" imgW="1701720" imgH="342720" progId="Equation.3">
                  <p:embed/>
                </p:oleObj>
              </mc:Choice>
              <mc:Fallback>
                <p:oleObj name="Equation" r:id="rId7" imgW="1701720" imgH="342720" progId="Equation.3">
                  <p:embed/>
                  <p:pic>
                    <p:nvPicPr>
                      <p:cNvPr id="5737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1422400"/>
                        <a:ext cx="3206750" cy="646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46063" y="3429000"/>
            <a:ext cx="5745162" cy="3246438"/>
            <a:chOff x="155" y="2160"/>
            <a:chExt cx="3619" cy="2045"/>
          </a:xfrm>
        </p:grpSpPr>
        <p:sp>
          <p:nvSpPr>
            <p:cNvPr id="57349" name="Text Box 5"/>
            <p:cNvSpPr txBox="1">
              <a:spLocks noChangeArrowheads="1"/>
            </p:cNvSpPr>
            <p:nvPr/>
          </p:nvSpPr>
          <p:spPr bwMode="auto">
            <a:xfrm>
              <a:off x="155" y="2160"/>
              <a:ext cx="2469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 dirty="0">
                  <a:latin typeface="Times New Roman" pitchFamily="18" charset="0"/>
                </a:rPr>
                <a:t>or in quark picture…</a:t>
              </a:r>
            </a:p>
          </p:txBody>
        </p:sp>
        <p:sp>
          <p:nvSpPr>
            <p:cNvPr id="57351" name="Oval 7"/>
            <p:cNvSpPr>
              <a:spLocks noChangeArrowheads="1"/>
            </p:cNvSpPr>
            <p:nvPr/>
          </p:nvSpPr>
          <p:spPr bwMode="auto">
            <a:xfrm>
              <a:off x="1019" y="2847"/>
              <a:ext cx="288" cy="105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4000" b="1">
                <a:solidFill>
                  <a:schemeClr val="tx2"/>
                </a:solidFill>
                <a:latin typeface="Comic Sans MS" pitchFamily="66" charset="0"/>
              </a:endParaRPr>
            </a:p>
          </p:txBody>
        </p:sp>
        <p:sp>
          <p:nvSpPr>
            <p:cNvPr id="57352" name="Oval 8"/>
            <p:cNvSpPr>
              <a:spLocks noChangeArrowheads="1"/>
            </p:cNvSpPr>
            <p:nvPr/>
          </p:nvSpPr>
          <p:spPr bwMode="auto">
            <a:xfrm>
              <a:off x="2844" y="2256"/>
              <a:ext cx="288" cy="105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3" name="Freeform 9"/>
            <p:cNvSpPr>
              <a:spLocks/>
            </p:cNvSpPr>
            <p:nvPr/>
          </p:nvSpPr>
          <p:spPr bwMode="auto">
            <a:xfrm>
              <a:off x="1323" y="2463"/>
              <a:ext cx="1536" cy="624"/>
            </a:xfrm>
            <a:custGeom>
              <a:avLst/>
              <a:gdLst/>
              <a:ahLst/>
              <a:cxnLst>
                <a:cxn ang="0">
                  <a:pos x="0" y="624"/>
                </a:cxn>
                <a:cxn ang="0">
                  <a:pos x="768" y="480"/>
                </a:cxn>
                <a:cxn ang="0">
                  <a:pos x="1536" y="0"/>
                </a:cxn>
              </a:cxnLst>
              <a:rect l="0" t="0" r="r" b="b"/>
              <a:pathLst>
                <a:path w="1536" h="624">
                  <a:moveTo>
                    <a:pt x="0" y="624"/>
                  </a:moveTo>
                  <a:lnTo>
                    <a:pt x="768" y="480"/>
                  </a:lnTo>
                  <a:lnTo>
                    <a:pt x="153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Freeform 10"/>
            <p:cNvSpPr>
              <a:spLocks/>
            </p:cNvSpPr>
            <p:nvPr/>
          </p:nvSpPr>
          <p:spPr bwMode="auto">
            <a:xfrm>
              <a:off x="1323" y="2703"/>
              <a:ext cx="1536" cy="672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816" y="480"/>
                </a:cxn>
                <a:cxn ang="0">
                  <a:pos x="1536" y="0"/>
                </a:cxn>
              </a:cxnLst>
              <a:rect l="0" t="0" r="r" b="b"/>
              <a:pathLst>
                <a:path w="1536" h="672">
                  <a:moveTo>
                    <a:pt x="0" y="672"/>
                  </a:moveTo>
                  <a:lnTo>
                    <a:pt x="816" y="480"/>
                  </a:lnTo>
                  <a:lnTo>
                    <a:pt x="153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Freeform 11"/>
            <p:cNvSpPr>
              <a:spLocks/>
            </p:cNvSpPr>
            <p:nvPr/>
          </p:nvSpPr>
          <p:spPr bwMode="auto">
            <a:xfrm>
              <a:off x="1323" y="2991"/>
              <a:ext cx="1536" cy="672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960" y="432"/>
                </a:cxn>
                <a:cxn ang="0">
                  <a:pos x="1536" y="0"/>
                </a:cxn>
              </a:cxnLst>
              <a:rect l="0" t="0" r="r" b="b"/>
              <a:pathLst>
                <a:path w="1536" h="672">
                  <a:moveTo>
                    <a:pt x="0" y="672"/>
                  </a:moveTo>
                  <a:lnTo>
                    <a:pt x="960" y="432"/>
                  </a:lnTo>
                  <a:lnTo>
                    <a:pt x="153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Line 12"/>
            <p:cNvSpPr>
              <a:spLocks noChangeShapeType="1"/>
            </p:cNvSpPr>
            <p:nvPr/>
          </p:nvSpPr>
          <p:spPr bwMode="auto">
            <a:xfrm>
              <a:off x="2267" y="3424"/>
              <a:ext cx="6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Text Box 15"/>
            <p:cNvSpPr txBox="1">
              <a:spLocks noChangeArrowheads="1"/>
            </p:cNvSpPr>
            <p:nvPr/>
          </p:nvSpPr>
          <p:spPr bwMode="auto">
            <a:xfrm>
              <a:off x="1035" y="2799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57360" name="Text Box 16"/>
            <p:cNvSpPr txBox="1">
              <a:spLocks noChangeArrowheads="1"/>
            </p:cNvSpPr>
            <p:nvPr/>
          </p:nvSpPr>
          <p:spPr bwMode="auto">
            <a:xfrm>
              <a:off x="1044" y="3134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1035" y="3471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7362" name="Text Box 18"/>
            <p:cNvSpPr txBox="1">
              <a:spLocks noChangeArrowheads="1"/>
            </p:cNvSpPr>
            <p:nvPr/>
          </p:nvSpPr>
          <p:spPr bwMode="auto">
            <a:xfrm>
              <a:off x="2859" y="2271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2859" y="2559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57364" name="Text Box 20"/>
            <p:cNvSpPr txBox="1">
              <a:spLocks noChangeArrowheads="1"/>
            </p:cNvSpPr>
            <p:nvPr/>
          </p:nvSpPr>
          <p:spPr bwMode="auto">
            <a:xfrm>
              <a:off x="2859" y="2799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u</a:t>
              </a:r>
            </a:p>
          </p:txBody>
        </p:sp>
        <p:sp>
          <p:nvSpPr>
            <p:cNvPr id="57365" name="Text Box 21"/>
            <p:cNvSpPr txBox="1">
              <a:spLocks noChangeArrowheads="1"/>
            </p:cNvSpPr>
            <p:nvPr/>
          </p:nvSpPr>
          <p:spPr bwMode="auto">
            <a:xfrm>
              <a:off x="3449" y="3706"/>
              <a:ext cx="32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Symbol" pitchFamily="18" charset="2"/>
                </a:rPr>
                <a:t>n</a:t>
              </a:r>
              <a:r>
                <a:rPr lang="en-US" sz="3200" b="1" baseline="-25000"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57366" name="Text Box 22"/>
            <p:cNvSpPr txBox="1">
              <a:spLocks noChangeArrowheads="1"/>
            </p:cNvSpPr>
            <p:nvPr/>
          </p:nvSpPr>
          <p:spPr bwMode="auto">
            <a:xfrm>
              <a:off x="3469" y="3183"/>
              <a:ext cx="28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e</a:t>
              </a:r>
              <a:r>
                <a:rPr lang="en-US" sz="3200" b="1" baseline="30000">
                  <a:latin typeface="Times New Roman" pitchFamily="18" charset="0"/>
                </a:rPr>
                <a:t>-</a:t>
              </a:r>
            </a:p>
          </p:txBody>
        </p:sp>
        <p:sp>
          <p:nvSpPr>
            <p:cNvPr id="57367" name="Line 23"/>
            <p:cNvSpPr>
              <a:spLocks noChangeShapeType="1"/>
            </p:cNvSpPr>
            <p:nvPr/>
          </p:nvSpPr>
          <p:spPr bwMode="auto">
            <a:xfrm>
              <a:off x="3531" y="3807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8" name="Text Box 24"/>
            <p:cNvSpPr txBox="1">
              <a:spLocks noChangeArrowheads="1"/>
            </p:cNvSpPr>
            <p:nvPr/>
          </p:nvSpPr>
          <p:spPr bwMode="auto">
            <a:xfrm>
              <a:off x="1019" y="3840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solidFill>
                    <a:srgbClr val="FF0000"/>
                  </a:solidFill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57369" name="Text Box 25"/>
            <p:cNvSpPr txBox="1">
              <a:spLocks noChangeArrowheads="1"/>
            </p:cNvSpPr>
            <p:nvPr/>
          </p:nvSpPr>
          <p:spPr bwMode="auto">
            <a:xfrm>
              <a:off x="3179" y="2544"/>
              <a:ext cx="25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solidFill>
                    <a:srgbClr val="FF0000"/>
                  </a:solidFill>
                  <a:latin typeface="Times New Roman" pitchFamily="18" charset="0"/>
                </a:rPr>
                <a:t>p</a:t>
              </a:r>
            </a:p>
          </p:txBody>
        </p:sp>
        <p:sp>
          <p:nvSpPr>
            <p:cNvPr id="57370" name="Text Box 26"/>
            <p:cNvSpPr txBox="1">
              <a:spLocks noChangeArrowheads="1"/>
            </p:cNvSpPr>
            <p:nvPr/>
          </p:nvSpPr>
          <p:spPr bwMode="auto">
            <a:xfrm>
              <a:off x="2123" y="3552"/>
              <a:ext cx="42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3200" b="1">
                  <a:latin typeface="Times New Roman" pitchFamily="18" charset="0"/>
                </a:rPr>
                <a:t>W</a:t>
              </a:r>
              <a:r>
                <a:rPr lang="en-US" sz="3200" b="1" baseline="30000">
                  <a:latin typeface="Times New Roman" pitchFamily="18" charset="0"/>
                </a:rPr>
                <a:t>-</a:t>
              </a:r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 rot="-1528635">
              <a:off x="2843" y="3664"/>
              <a:ext cx="624" cy="0"/>
              <a:chOff x="3120" y="3456"/>
              <a:chExt cx="624" cy="0"/>
            </a:xfrm>
          </p:grpSpPr>
          <p:sp>
            <p:nvSpPr>
              <p:cNvPr id="57357" name="Line 13"/>
              <p:cNvSpPr>
                <a:spLocks noChangeShapeType="1"/>
              </p:cNvSpPr>
              <p:nvPr/>
            </p:nvSpPr>
            <p:spPr bwMode="auto">
              <a:xfrm flipV="1">
                <a:off x="3120" y="3456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4" name="Line 30"/>
              <p:cNvSpPr>
                <a:spLocks noChangeShapeType="1"/>
              </p:cNvSpPr>
              <p:nvPr/>
            </p:nvSpPr>
            <p:spPr bwMode="auto">
              <a:xfrm flipV="1">
                <a:off x="3120" y="345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32"/>
            <p:cNvGrpSpPr>
              <a:grpSpLocks/>
            </p:cNvGrpSpPr>
            <p:nvPr/>
          </p:nvGrpSpPr>
          <p:grpSpPr bwMode="auto">
            <a:xfrm rot="-9519289">
              <a:off x="2843" y="3904"/>
              <a:ext cx="624" cy="0"/>
              <a:chOff x="3120" y="3456"/>
              <a:chExt cx="624" cy="0"/>
            </a:xfrm>
          </p:grpSpPr>
          <p:sp>
            <p:nvSpPr>
              <p:cNvPr id="57377" name="Line 33"/>
              <p:cNvSpPr>
                <a:spLocks noChangeShapeType="1"/>
              </p:cNvSpPr>
              <p:nvPr/>
            </p:nvSpPr>
            <p:spPr bwMode="auto">
              <a:xfrm flipV="1">
                <a:off x="3120" y="3456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8" name="Line 34"/>
              <p:cNvSpPr>
                <a:spLocks noChangeShapeType="1"/>
              </p:cNvSpPr>
              <p:nvPr/>
            </p:nvSpPr>
            <p:spPr bwMode="auto">
              <a:xfrm flipV="1">
                <a:off x="3120" y="345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47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4533900" y="5416550"/>
            <a:ext cx="1635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9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913188" y="5416550"/>
            <a:ext cx="1635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9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189163" y="5416550"/>
            <a:ext cx="1635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9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87" name="Rectangle 19"/>
          <p:cNvSpPr>
            <a:spLocks noChangeArrowheads="1"/>
          </p:cNvSpPr>
          <p:nvPr/>
        </p:nvSpPr>
        <p:spPr bwMode="auto">
          <a:xfrm>
            <a:off x="1820863" y="1098550"/>
            <a:ext cx="2222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dirty="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1539875" y="1098550"/>
            <a:ext cx="2016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Symbol" panose="05050102010706020507" pitchFamily="18" charset="2"/>
              </a:rPr>
              <a:t>=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89" name="Rectangle 21"/>
          <p:cNvSpPr>
            <a:spLocks noChangeArrowheads="1"/>
          </p:cNvSpPr>
          <p:nvPr/>
        </p:nvSpPr>
        <p:spPr bwMode="auto">
          <a:xfrm>
            <a:off x="1228725" y="1098550"/>
            <a:ext cx="2222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>
                <a:solidFill>
                  <a:srgbClr val="000000"/>
                </a:solidFill>
                <a:latin typeface="Symbol" panose="05050102010706020507" pitchFamily="18" charset="2"/>
              </a:rPr>
              <a:t>G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00" name="Rectangle 32"/>
          <p:cNvSpPr>
            <a:spLocks noChangeArrowheads="1"/>
          </p:cNvSpPr>
          <p:nvPr/>
        </p:nvSpPr>
        <p:spPr bwMode="auto">
          <a:xfrm>
            <a:off x="1947863" y="1365250"/>
            <a:ext cx="1206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700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endParaRPr lang="en-US" alt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17" name="Rectangle 49"/>
          <p:cNvSpPr>
            <a:spLocks noChangeArrowheads="1"/>
          </p:cNvSpPr>
          <p:nvPr/>
        </p:nvSpPr>
        <p:spPr bwMode="auto">
          <a:xfrm>
            <a:off x="990600" y="1082675"/>
            <a:ext cx="204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18288" rIns="0" bIns="0">
            <a:spAutoFit/>
          </a:bodyPr>
          <a:lstStyle/>
          <a:p>
            <a:pPr algn="ctr"/>
            <a:r>
              <a:rPr lang="en-US" altLang="en-US" sz="2900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18" name="Rectangle 50"/>
          <p:cNvSpPr>
            <a:spLocks noChangeArrowheads="1"/>
          </p:cNvSpPr>
          <p:nvPr/>
        </p:nvSpPr>
        <p:spPr bwMode="auto">
          <a:xfrm>
            <a:off x="7267587" y="704850"/>
            <a:ext cx="1508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19" name="Rectangle 51"/>
          <p:cNvSpPr>
            <a:spLocks noChangeArrowheads="1"/>
          </p:cNvSpPr>
          <p:nvPr/>
        </p:nvSpPr>
        <p:spPr bwMode="auto">
          <a:xfrm>
            <a:off x="6775456" y="711200"/>
            <a:ext cx="1508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0" name="Rectangle 52"/>
          <p:cNvSpPr>
            <a:spLocks noChangeArrowheads="1"/>
          </p:cNvSpPr>
          <p:nvPr/>
        </p:nvSpPr>
        <p:spPr bwMode="auto">
          <a:xfrm>
            <a:off x="5739618" y="704850"/>
            <a:ext cx="1508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1" name="Rectangle 53"/>
          <p:cNvSpPr>
            <a:spLocks noChangeArrowheads="1"/>
          </p:cNvSpPr>
          <p:nvPr/>
        </p:nvSpPr>
        <p:spPr bwMode="auto">
          <a:xfrm>
            <a:off x="5297492" y="711200"/>
            <a:ext cx="1508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2" name="Rectangle 54"/>
          <p:cNvSpPr>
            <a:spLocks noChangeArrowheads="1"/>
          </p:cNvSpPr>
          <p:nvPr/>
        </p:nvSpPr>
        <p:spPr bwMode="auto">
          <a:xfrm>
            <a:off x="4171956" y="704850"/>
            <a:ext cx="1508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3" name="Rectangle 55"/>
          <p:cNvSpPr>
            <a:spLocks noChangeArrowheads="1"/>
          </p:cNvSpPr>
          <p:nvPr/>
        </p:nvSpPr>
        <p:spPr bwMode="auto">
          <a:xfrm>
            <a:off x="3756826" y="704850"/>
            <a:ext cx="179383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en-US" sz="2900" b="0" dirty="0">
                <a:solidFill>
                  <a:srgbClr val="000000"/>
                </a:solidFill>
                <a:latin typeface="MT Extra" panose="05050102010205020202" pitchFamily="18" charset="2"/>
              </a:rPr>
              <a:t>r</a:t>
            </a:r>
            <a:endParaRPr lang="en-US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5" name="Text Box 57"/>
          <p:cNvSpPr txBox="1">
            <a:spLocks noChangeArrowheads="1"/>
          </p:cNvSpPr>
          <p:nvPr/>
        </p:nvSpPr>
        <p:spPr bwMode="auto">
          <a:xfrm>
            <a:off x="1080744" y="76200"/>
            <a:ext cx="72635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6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Differential </a:t>
            </a:r>
            <a:r>
              <a:rPr lang="en-US" altLang="en-US" sz="3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en-US" sz="36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ecay Rate:</a:t>
            </a:r>
            <a:endParaRPr lang="en-US" altLang="en-US" sz="36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426" name="Text Box 58"/>
          <p:cNvSpPr txBox="1">
            <a:spLocks noChangeArrowheads="1"/>
          </p:cNvSpPr>
          <p:nvPr/>
        </p:nvSpPr>
        <p:spPr bwMode="auto">
          <a:xfrm>
            <a:off x="228600" y="2133600"/>
            <a:ext cx="8610600" cy="333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chemeClr val="tx1"/>
                </a:solidFill>
                <a:latin typeface="Symbol" panose="05050102010706020507" pitchFamily="18" charset="2"/>
              </a:rPr>
              <a:t>G</a:t>
            </a:r>
            <a:r>
              <a:rPr lang="en-US" altLang="en-US" sz="280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28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= 1/</a:t>
            </a:r>
            <a:r>
              <a:rPr lang="en-US" altLang="en-US" sz="2800" dirty="0" err="1">
                <a:solidFill>
                  <a:schemeClr val="tx1"/>
                </a:solidFill>
                <a:latin typeface="Symbol" panose="05050102010706020507" pitchFamily="18" charset="2"/>
              </a:rPr>
              <a:t>t</a:t>
            </a:r>
            <a:r>
              <a:rPr lang="en-US" altLang="en-US" sz="280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is total decay rate </a:t>
            </a:r>
            <a:endParaRPr lang="en-US" altLang="en-US" sz="2800" dirty="0"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800" dirty="0">
                <a:latin typeface="Times New Roman" panose="02020603050405020304" pitchFamily="18" charset="0"/>
              </a:rPr>
              <a:t>,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</a:rPr>
              <a:t>and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are decay correlations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(e.g.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spin-momentum)</a:t>
            </a: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-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In Standard Model they depend only on two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coupling  constants: </a:t>
            </a:r>
            <a:r>
              <a:rPr lang="en-US" altLang="en-US" sz="2400" dirty="0" err="1" smtClean="0">
                <a:latin typeface="Times New Roman" panose="02020603050405020304" pitchFamily="18" charset="0"/>
              </a:rPr>
              <a:t>g</a:t>
            </a:r>
            <a:r>
              <a:rPr lang="en-US" altLang="en-US" sz="2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400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(axial-vector)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en-US" sz="2400" dirty="0" err="1">
                <a:latin typeface="Times New Roman" panose="02020603050405020304" pitchFamily="18" charset="0"/>
              </a:rPr>
              <a:t>g</a:t>
            </a:r>
            <a:r>
              <a:rPr lang="en-US" altLang="en-US" sz="24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(vector)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 smtClean="0"/>
              <a:t>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b </a:t>
            </a:r>
            <a:r>
              <a:rPr lang="en-US" altLang="en-US" sz="2800" dirty="0">
                <a:latin typeface="Times New Roman" panose="02020603050405020304" pitchFamily="18" charset="0"/>
              </a:rPr>
              <a:t>is 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the </a:t>
            </a:r>
            <a:r>
              <a:rPr lang="en-US" altLang="en-US" sz="2800" dirty="0" err="1">
                <a:latin typeface="Times New Roman" panose="02020603050405020304" pitchFamily="18" charset="0"/>
              </a:rPr>
              <a:t>Fierz</a:t>
            </a:r>
            <a:r>
              <a:rPr lang="en-US" altLang="en-US" sz="2800" dirty="0">
                <a:latin typeface="Times New Roman" panose="02020603050405020304" pitchFamily="18" charset="0"/>
              </a:rPr>
              <a:t> interference </a:t>
            </a:r>
            <a:r>
              <a:rPr lang="en-US" altLang="en-US" sz="2800" dirty="0" smtClean="0">
                <a:latin typeface="Times New Roman" panose="02020603050405020304" pitchFamily="18" charset="0"/>
              </a:rPr>
              <a:t>term</a:t>
            </a:r>
          </a:p>
          <a:p>
            <a:pPr lvl="1"/>
            <a:r>
              <a:rPr lang="en-US" altLang="en-US" sz="2800" dirty="0" smtClean="0">
                <a:latin typeface="Times New Roman" panose="02020603050405020304" pitchFamily="18" charset="0"/>
              </a:rPr>
              <a:t> -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Beyond-Standard-Model scalar &amp; tensor </a:t>
            </a:r>
            <a:r>
              <a:rPr lang="en-US" altLang="en-US" sz="2400" dirty="0">
                <a:latin typeface="Times New Roman" panose="02020603050405020304" pitchFamily="18" charset="0"/>
              </a:rPr>
              <a:t>coupling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en-US" sz="2800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427" name="Text Box 59"/>
          <p:cNvSpPr txBox="1">
            <a:spLocks noChangeArrowheads="1"/>
          </p:cNvSpPr>
          <p:nvPr/>
        </p:nvSpPr>
        <p:spPr bwMode="auto">
          <a:xfrm>
            <a:off x="381000" y="4876800"/>
            <a:ext cx="8382000" cy="161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To determine</a:t>
            </a:r>
            <a:r>
              <a:rPr lang="en-US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rgbClr val="7030A0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800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en-US" sz="2800" dirty="0" err="1" smtClean="0">
                <a:solidFill>
                  <a:srgbClr val="7030A0"/>
                </a:solidFill>
                <a:latin typeface="Times New Roman" panose="02020603050405020304" pitchFamily="18" charset="0"/>
              </a:rPr>
              <a:t>g</a:t>
            </a:r>
            <a:r>
              <a:rPr lang="en-US" altLang="en-US" sz="2800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must measure two quantities </a:t>
            </a:r>
          </a:p>
          <a:p>
            <a:pPr algn="ctr"/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e.g</a:t>
            </a:r>
            <a:r>
              <a:rPr lang="en-US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en-US" sz="2800" dirty="0" err="1" smtClean="0">
                <a:solidFill>
                  <a:srgbClr val="7030A0"/>
                </a:solidFill>
                <a:latin typeface="Symbol" panose="05050102010706020507" pitchFamily="18" charset="2"/>
              </a:rPr>
              <a:t>t</a:t>
            </a:r>
            <a:r>
              <a:rPr lang="en-US" altLang="en-US" sz="2800" baseline="-25000" dirty="0" err="1" smtClean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2800" baseline="-250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en-US" sz="28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endParaRPr lang="en-US" altLang="en-US" sz="2800" baseline="-25000" dirty="0">
              <a:solidFill>
                <a:srgbClr val="7030A0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en-US" sz="2800" baseline="-25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en-US" sz="2400" dirty="0">
                <a:latin typeface="Times New Roman" panose="02020603050405020304" pitchFamily="18" charset="0"/>
              </a:rPr>
              <a:t>(Neutrino correlations </a:t>
            </a:r>
            <a:r>
              <a:rPr lang="en-US" altLang="en-US" sz="2400" dirty="0" smtClean="0">
                <a:latin typeface="Times New Roman" panose="02020603050405020304" pitchFamily="18" charset="0"/>
              </a:rPr>
              <a:t>use proton kinematics)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71794" y="841375"/>
            <a:ext cx="5836443" cy="1092200"/>
            <a:chOff x="2164557" y="841375"/>
            <a:chExt cx="5836443" cy="1092200"/>
          </a:xfrm>
        </p:grpSpPr>
        <p:sp>
          <p:nvSpPr>
            <p:cNvPr id="58373" name="Line 5"/>
            <p:cNvSpPr>
              <a:spLocks noChangeShapeType="1"/>
            </p:cNvSpPr>
            <p:nvPr/>
          </p:nvSpPr>
          <p:spPr bwMode="auto">
            <a:xfrm>
              <a:off x="2917825" y="1377950"/>
              <a:ext cx="8556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5" name="Line 7"/>
            <p:cNvSpPr>
              <a:spLocks noChangeShapeType="1"/>
            </p:cNvSpPr>
            <p:nvPr/>
          </p:nvSpPr>
          <p:spPr bwMode="auto">
            <a:xfrm>
              <a:off x="5957888" y="1377950"/>
              <a:ext cx="88265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Rectangle 9"/>
            <p:cNvSpPr>
              <a:spLocks noChangeArrowheads="1"/>
            </p:cNvSpPr>
            <p:nvPr/>
          </p:nvSpPr>
          <p:spPr bwMode="auto">
            <a:xfrm>
              <a:off x="7859712" y="1158875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 dirty="0">
                  <a:solidFill>
                    <a:srgbClr val="000000"/>
                  </a:solidFill>
                  <a:latin typeface="Symbol" panose="05050102010706020507" pitchFamily="18" charset="2"/>
                </a:rPr>
                <a:t>÷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7859712" y="1463675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 dirty="0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7859712" y="841375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 dirty="0">
                  <a:solidFill>
                    <a:srgbClr val="000000"/>
                  </a:solidFill>
                  <a:latin typeface="Symbol" panose="05050102010706020507" pitchFamily="18" charset="2"/>
                </a:rPr>
                <a:t>ö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2173288" y="1247775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>
                  <a:solidFill>
                    <a:srgbClr val="000000"/>
                  </a:solidFill>
                  <a:latin typeface="Symbol" panose="05050102010706020507" pitchFamily="18" charset="2"/>
                </a:rPr>
                <a:t>ç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1" name="Rectangle 13"/>
            <p:cNvSpPr>
              <a:spLocks noChangeArrowheads="1"/>
            </p:cNvSpPr>
            <p:nvPr/>
          </p:nvSpPr>
          <p:spPr bwMode="auto">
            <a:xfrm>
              <a:off x="2173288" y="1079500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>
                  <a:solidFill>
                    <a:srgbClr val="000000"/>
                  </a:solidFill>
                  <a:latin typeface="Symbol" panose="05050102010706020507" pitchFamily="18" charset="2"/>
                </a:rPr>
                <a:t>ç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2" name="Rectangle 14"/>
            <p:cNvSpPr>
              <a:spLocks noChangeArrowheads="1"/>
            </p:cNvSpPr>
            <p:nvPr/>
          </p:nvSpPr>
          <p:spPr bwMode="auto">
            <a:xfrm>
              <a:off x="2164557" y="1414463"/>
              <a:ext cx="157163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en-US" sz="2900" b="0" dirty="0">
                  <a:solidFill>
                    <a:srgbClr val="000000"/>
                  </a:solidFill>
                  <a:latin typeface="Symbol" panose="05050102010706020507" pitchFamily="18" charset="2"/>
                </a:rPr>
                <a:t>è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3" name="Rectangle 15"/>
            <p:cNvSpPr>
              <a:spLocks noChangeArrowheads="1"/>
            </p:cNvSpPr>
            <p:nvPr/>
          </p:nvSpPr>
          <p:spPr bwMode="auto">
            <a:xfrm>
              <a:off x="2173288" y="841375"/>
              <a:ext cx="1412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0">
                  <a:solidFill>
                    <a:srgbClr val="000000"/>
                  </a:solidFill>
                  <a:latin typeface="Symbol" panose="05050102010706020507" pitchFamily="18" charset="2"/>
                </a:rPr>
                <a:t>æ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4" name="Rectangle 16"/>
            <p:cNvSpPr>
              <a:spLocks noChangeArrowheads="1"/>
            </p:cNvSpPr>
            <p:nvPr/>
          </p:nvSpPr>
          <p:spPr bwMode="auto">
            <a:xfrm>
              <a:off x="5500688" y="1098550"/>
              <a:ext cx="2016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5" name="Rectangle 17"/>
            <p:cNvSpPr>
              <a:spLocks noChangeArrowheads="1"/>
            </p:cNvSpPr>
            <p:nvPr/>
          </p:nvSpPr>
          <p:spPr bwMode="auto">
            <a:xfrm>
              <a:off x="3959225" y="1098550"/>
              <a:ext cx="2016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86" name="Rectangle 18"/>
            <p:cNvSpPr>
              <a:spLocks noChangeArrowheads="1"/>
            </p:cNvSpPr>
            <p:nvPr/>
          </p:nvSpPr>
          <p:spPr bwMode="auto">
            <a:xfrm>
              <a:off x="2528888" y="1098550"/>
              <a:ext cx="2016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dirty="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0" name="Rectangle 22"/>
            <p:cNvSpPr>
              <a:spLocks noChangeArrowheads="1"/>
            </p:cNvSpPr>
            <p:nvPr/>
          </p:nvSpPr>
          <p:spPr bwMode="auto">
            <a:xfrm>
              <a:off x="6508750" y="1652588"/>
              <a:ext cx="968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ν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1" name="Rectangle 23"/>
            <p:cNvSpPr>
              <a:spLocks noChangeArrowheads="1"/>
            </p:cNvSpPr>
            <p:nvPr/>
          </p:nvSpPr>
          <p:spPr bwMode="auto">
            <a:xfrm>
              <a:off x="6727825" y="1133475"/>
              <a:ext cx="968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ν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2" name="Rectangle 24"/>
            <p:cNvSpPr>
              <a:spLocks noChangeArrowheads="1"/>
            </p:cNvSpPr>
            <p:nvPr/>
          </p:nvSpPr>
          <p:spPr bwMode="auto">
            <a:xfrm>
              <a:off x="6237288" y="1133475"/>
              <a:ext cx="1206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6" name="Rectangle 28"/>
            <p:cNvSpPr>
              <a:spLocks noChangeArrowheads="1"/>
            </p:cNvSpPr>
            <p:nvPr/>
          </p:nvSpPr>
          <p:spPr bwMode="auto">
            <a:xfrm>
              <a:off x="3636963" y="1652588"/>
              <a:ext cx="968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ν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7" name="Rectangle 29"/>
            <p:cNvSpPr>
              <a:spLocks noChangeArrowheads="1"/>
            </p:cNvSpPr>
            <p:nvPr/>
          </p:nvSpPr>
          <p:spPr bwMode="auto">
            <a:xfrm>
              <a:off x="3260725" y="1652588"/>
              <a:ext cx="952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8" name="Rectangle 30"/>
            <p:cNvSpPr>
              <a:spLocks noChangeArrowheads="1"/>
            </p:cNvSpPr>
            <p:nvPr/>
          </p:nvSpPr>
          <p:spPr bwMode="auto">
            <a:xfrm>
              <a:off x="3660775" y="1133475"/>
              <a:ext cx="968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ν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399" name="Rectangle 31"/>
            <p:cNvSpPr>
              <a:spLocks noChangeArrowheads="1"/>
            </p:cNvSpPr>
            <p:nvPr/>
          </p:nvSpPr>
          <p:spPr bwMode="auto">
            <a:xfrm>
              <a:off x="3197225" y="1133475"/>
              <a:ext cx="952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7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01" name="Rectangle 33"/>
            <p:cNvSpPr>
              <a:spLocks noChangeArrowheads="1"/>
            </p:cNvSpPr>
            <p:nvPr/>
          </p:nvSpPr>
          <p:spPr bwMode="auto">
            <a:xfrm>
              <a:off x="6273800" y="1428750"/>
              <a:ext cx="24606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02" name="Rectangle 34"/>
            <p:cNvSpPr>
              <a:spLocks noChangeArrowheads="1"/>
            </p:cNvSpPr>
            <p:nvPr/>
          </p:nvSpPr>
          <p:spPr bwMode="auto">
            <a:xfrm>
              <a:off x="6526213" y="909638"/>
              <a:ext cx="2047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03" name="Rectangle 35"/>
            <p:cNvSpPr>
              <a:spLocks noChangeArrowheads="1"/>
            </p:cNvSpPr>
            <p:nvPr/>
          </p:nvSpPr>
          <p:spPr bwMode="auto">
            <a:xfrm>
              <a:off x="6435725" y="909638"/>
              <a:ext cx="92075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04" name="Rectangle 36"/>
            <p:cNvSpPr>
              <a:spLocks noChangeArrowheads="1"/>
            </p:cNvSpPr>
            <p:nvPr/>
          </p:nvSpPr>
          <p:spPr bwMode="auto">
            <a:xfrm>
              <a:off x="6049963" y="909638"/>
              <a:ext cx="200025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σ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05" name="Rectangle 37"/>
            <p:cNvSpPr>
              <a:spLocks noChangeArrowheads="1"/>
            </p:cNvSpPr>
            <p:nvPr/>
          </p:nvSpPr>
          <p:spPr bwMode="auto">
            <a:xfrm>
              <a:off x="5748338" y="1143000"/>
              <a:ext cx="207963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1" dirty="0">
                  <a:solidFill>
                    <a:srgbClr val="FF0000"/>
                  </a:solidFill>
                </a:rPr>
                <a:t>B</a:t>
              </a:r>
              <a:endParaRPr lang="en-US" altLang="en-US" sz="32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58429" name="Group 61"/>
            <p:cNvGrpSpPr>
              <a:grpSpLocks/>
            </p:cNvGrpSpPr>
            <p:nvPr/>
          </p:nvGrpSpPr>
          <p:grpSpPr bwMode="auto">
            <a:xfrm>
              <a:off x="4221163" y="909638"/>
              <a:ext cx="1093788" cy="1001713"/>
              <a:chOff x="2659" y="573"/>
              <a:chExt cx="689" cy="631"/>
            </a:xfrm>
          </p:grpSpPr>
          <p:sp>
            <p:nvSpPr>
              <p:cNvPr id="58374" name="Line 6"/>
              <p:cNvSpPr>
                <a:spLocks noChangeShapeType="1"/>
              </p:cNvSpPr>
              <p:nvPr/>
            </p:nvSpPr>
            <p:spPr bwMode="auto">
              <a:xfrm>
                <a:off x="2804" y="868"/>
                <a:ext cx="54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3" name="Rectangle 25"/>
              <p:cNvSpPr>
                <a:spLocks noChangeArrowheads="1"/>
              </p:cNvSpPr>
              <p:nvPr/>
            </p:nvSpPr>
            <p:spPr bwMode="auto">
              <a:xfrm>
                <a:off x="3144" y="1041"/>
                <a:ext cx="60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17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394" name="Rectangle 26"/>
              <p:cNvSpPr>
                <a:spLocks noChangeArrowheads="1"/>
              </p:cNvSpPr>
              <p:nvPr/>
            </p:nvSpPr>
            <p:spPr bwMode="auto">
              <a:xfrm>
                <a:off x="3281" y="714"/>
                <a:ext cx="60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17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395" name="Rectangle 27"/>
              <p:cNvSpPr>
                <a:spLocks noChangeArrowheads="1"/>
              </p:cNvSpPr>
              <p:nvPr/>
            </p:nvSpPr>
            <p:spPr bwMode="auto">
              <a:xfrm>
                <a:off x="2980" y="714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17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06" name="Rectangle 38"/>
              <p:cNvSpPr>
                <a:spLocks noChangeArrowheads="1"/>
              </p:cNvSpPr>
              <p:nvPr/>
            </p:nvSpPr>
            <p:spPr bwMode="auto">
              <a:xfrm>
                <a:off x="3003" y="900"/>
                <a:ext cx="15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07" name="Rectangle 39"/>
              <p:cNvSpPr>
                <a:spLocks noChangeArrowheads="1"/>
              </p:cNvSpPr>
              <p:nvPr/>
            </p:nvSpPr>
            <p:spPr bwMode="auto">
              <a:xfrm>
                <a:off x="3162" y="573"/>
                <a:ext cx="129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08" name="Rectangle 40"/>
              <p:cNvSpPr>
                <a:spLocks noChangeArrowheads="1"/>
              </p:cNvSpPr>
              <p:nvPr/>
            </p:nvSpPr>
            <p:spPr bwMode="auto">
              <a:xfrm>
                <a:off x="3104" y="573"/>
                <a:ext cx="58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09" name="Rectangle 41"/>
              <p:cNvSpPr>
                <a:spLocks noChangeArrowheads="1"/>
              </p:cNvSpPr>
              <p:nvPr/>
            </p:nvSpPr>
            <p:spPr bwMode="auto">
              <a:xfrm>
                <a:off x="2861" y="573"/>
                <a:ext cx="126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σ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10" name="Rectangle 42"/>
              <p:cNvSpPr>
                <a:spLocks noChangeArrowheads="1"/>
              </p:cNvSpPr>
              <p:nvPr/>
            </p:nvSpPr>
            <p:spPr bwMode="auto">
              <a:xfrm>
                <a:off x="2659" y="720"/>
                <a:ext cx="142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 b="1" dirty="0">
                    <a:solidFill>
                      <a:srgbClr val="FF0000"/>
                    </a:solidFill>
                  </a:rPr>
                  <a:t>A</a:t>
                </a:r>
                <a:endParaRPr lang="en-US" altLang="en-US" sz="3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411" name="Rectangle 43"/>
            <p:cNvSpPr>
              <a:spLocks noChangeArrowheads="1"/>
            </p:cNvSpPr>
            <p:nvPr/>
          </p:nvSpPr>
          <p:spPr bwMode="auto">
            <a:xfrm>
              <a:off x="3402013" y="1428750"/>
              <a:ext cx="24606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12" name="Rectangle 44"/>
            <p:cNvSpPr>
              <a:spLocks noChangeArrowheads="1"/>
            </p:cNvSpPr>
            <p:nvPr/>
          </p:nvSpPr>
          <p:spPr bwMode="auto">
            <a:xfrm>
              <a:off x="3038475" y="1428750"/>
              <a:ext cx="24606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E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13" name="Rectangle 45"/>
            <p:cNvSpPr>
              <a:spLocks noChangeArrowheads="1"/>
            </p:cNvSpPr>
            <p:nvPr/>
          </p:nvSpPr>
          <p:spPr bwMode="auto">
            <a:xfrm>
              <a:off x="3459163" y="909638"/>
              <a:ext cx="2047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14" name="Rectangle 46"/>
            <p:cNvSpPr>
              <a:spLocks noChangeArrowheads="1"/>
            </p:cNvSpPr>
            <p:nvPr/>
          </p:nvSpPr>
          <p:spPr bwMode="auto">
            <a:xfrm>
              <a:off x="3368675" y="909638"/>
              <a:ext cx="92075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15" name="Rectangle 47"/>
            <p:cNvSpPr>
              <a:spLocks noChangeArrowheads="1"/>
            </p:cNvSpPr>
            <p:nvPr/>
          </p:nvSpPr>
          <p:spPr bwMode="auto">
            <a:xfrm>
              <a:off x="3008313" y="937070"/>
              <a:ext cx="204788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416" name="Rectangle 48"/>
            <p:cNvSpPr>
              <a:spLocks noChangeArrowheads="1"/>
            </p:cNvSpPr>
            <p:nvPr/>
          </p:nvSpPr>
          <p:spPr bwMode="auto">
            <a:xfrm>
              <a:off x="2754313" y="1143000"/>
              <a:ext cx="18415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b="1" dirty="0">
                  <a:solidFill>
                    <a:srgbClr val="FF0000"/>
                  </a:solidFill>
                </a:rPr>
                <a:t>a</a:t>
              </a:r>
              <a:endParaRPr lang="en-US" alt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58424" name="Rectangle 56"/>
            <p:cNvSpPr>
              <a:spLocks noChangeArrowheads="1"/>
            </p:cNvSpPr>
            <p:nvPr/>
          </p:nvSpPr>
          <p:spPr bwMode="auto">
            <a:xfrm>
              <a:off x="2278063" y="1143000"/>
              <a:ext cx="18415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32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Rectangle 18"/>
            <p:cNvSpPr>
              <a:spLocks noChangeArrowheads="1"/>
            </p:cNvSpPr>
            <p:nvPr/>
          </p:nvSpPr>
          <p:spPr bwMode="auto">
            <a:xfrm>
              <a:off x="6884987" y="1143000"/>
              <a:ext cx="201613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900" dirty="0">
                  <a:solidFill>
                    <a:srgbClr val="000000"/>
                  </a:solidFill>
                  <a:latin typeface="Symbol" panose="05050102010706020507" pitchFamily="18" charset="2"/>
                </a:rPr>
                <a:t>+</a:t>
              </a:r>
              <a:endParaRPr lang="en-US" altLang="en-US" sz="32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4" name="Group 61"/>
            <p:cNvGrpSpPr>
              <a:grpSpLocks/>
            </p:cNvGrpSpPr>
            <p:nvPr/>
          </p:nvGrpSpPr>
          <p:grpSpPr bwMode="auto">
            <a:xfrm>
              <a:off x="7028561" y="931862"/>
              <a:ext cx="802699" cy="1001713"/>
              <a:chOff x="2533" y="573"/>
              <a:chExt cx="815" cy="631"/>
            </a:xfrm>
          </p:grpSpPr>
          <p:sp>
            <p:nvSpPr>
              <p:cNvPr id="65" name="Line 6"/>
              <p:cNvSpPr>
                <a:spLocks noChangeShapeType="1"/>
              </p:cNvSpPr>
              <p:nvPr/>
            </p:nvSpPr>
            <p:spPr bwMode="auto">
              <a:xfrm flipV="1">
                <a:off x="2926" y="869"/>
                <a:ext cx="422" cy="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25"/>
              <p:cNvSpPr>
                <a:spLocks noChangeArrowheads="1"/>
              </p:cNvSpPr>
              <p:nvPr/>
            </p:nvSpPr>
            <p:spPr bwMode="auto">
              <a:xfrm>
                <a:off x="3144" y="1041"/>
                <a:ext cx="60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17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Rectangle 26"/>
              <p:cNvSpPr>
                <a:spLocks noChangeArrowheads="1"/>
              </p:cNvSpPr>
              <p:nvPr/>
            </p:nvSpPr>
            <p:spPr bwMode="auto">
              <a:xfrm>
                <a:off x="3311" y="714"/>
                <a:ext cx="0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Rectangle 27"/>
              <p:cNvSpPr>
                <a:spLocks noChangeArrowheads="1"/>
              </p:cNvSpPr>
              <p:nvPr/>
            </p:nvSpPr>
            <p:spPr bwMode="auto">
              <a:xfrm>
                <a:off x="3018" y="714"/>
                <a:ext cx="0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Rectangle 38"/>
              <p:cNvSpPr>
                <a:spLocks noChangeArrowheads="1"/>
              </p:cNvSpPr>
              <p:nvPr/>
            </p:nvSpPr>
            <p:spPr bwMode="auto">
              <a:xfrm>
                <a:off x="3003" y="900"/>
                <a:ext cx="82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en-US" sz="29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Rectangle 39"/>
              <p:cNvSpPr>
                <a:spLocks noChangeArrowheads="1"/>
              </p:cNvSpPr>
              <p:nvPr/>
            </p:nvSpPr>
            <p:spPr bwMode="auto">
              <a:xfrm>
                <a:off x="3226" y="573"/>
                <a:ext cx="0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Rectangle 40"/>
              <p:cNvSpPr>
                <a:spLocks noChangeArrowheads="1"/>
              </p:cNvSpPr>
              <p:nvPr/>
            </p:nvSpPr>
            <p:spPr bwMode="auto">
              <a:xfrm>
                <a:off x="3133" y="573"/>
                <a:ext cx="0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41"/>
              <p:cNvSpPr>
                <a:spLocks noChangeArrowheads="1"/>
              </p:cNvSpPr>
              <p:nvPr/>
            </p:nvSpPr>
            <p:spPr bwMode="auto">
              <a:xfrm>
                <a:off x="2533" y="573"/>
                <a:ext cx="783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m</a:t>
                </a:r>
                <a:r>
                  <a:rPr lang="en-US" altLang="en-US" sz="2900" baseline="-25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Rectangle 42"/>
              <p:cNvSpPr>
                <a:spLocks noChangeArrowheads="1"/>
              </p:cNvSpPr>
              <p:nvPr/>
            </p:nvSpPr>
            <p:spPr bwMode="auto">
              <a:xfrm>
                <a:off x="2667" y="720"/>
                <a:ext cx="125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en-US" sz="2900" b="1" dirty="0" smtClean="0">
                    <a:solidFill>
                      <a:srgbClr val="FF0000"/>
                    </a:solidFill>
                  </a:rPr>
                  <a:t>b</a:t>
                </a:r>
                <a:endParaRPr lang="en-US" altLang="en-US" sz="32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986789" y="1054831"/>
            <a:ext cx="93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 smtClean="0"/>
              <a:t>phase</a:t>
            </a:r>
            <a:r>
              <a:rPr lang="en-US" sz="2400" baseline="-25000" dirty="0" smtClean="0"/>
              <a:t>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1514" y="1400071"/>
            <a:ext cx="73183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-25000" dirty="0" smtClean="0"/>
              <a:t>space</a:t>
            </a:r>
            <a:endParaRPr lang="en-US" sz="2800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0" y="2631057"/>
            <a:ext cx="9144000" cy="12508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0" y="3775508"/>
            <a:ext cx="9144000" cy="27119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9" name="Object 7"/>
          <p:cNvGraphicFramePr>
            <a:graphicFrameLocks noChangeAspect="1"/>
          </p:cNvGraphicFramePr>
          <p:nvPr/>
        </p:nvGraphicFramePr>
        <p:xfrm>
          <a:off x="457200" y="4724400"/>
          <a:ext cx="1868488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3" imgW="990360" imgH="431640" progId="Equation.3">
                  <p:embed/>
                </p:oleObj>
              </mc:Choice>
              <mc:Fallback>
                <p:oleObj name="Equation" r:id="rId3" imgW="990360" imgH="431640" progId="Equation.3">
                  <p:embed/>
                  <p:pic>
                    <p:nvPicPr>
                      <p:cNvPr id="696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724400"/>
                        <a:ext cx="1868488" cy="81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1600200" y="1644650"/>
            <a:ext cx="5899150" cy="1708150"/>
            <a:chOff x="1008" y="576"/>
            <a:chExt cx="3716" cy="1076"/>
          </a:xfrm>
        </p:grpSpPr>
        <p:sp>
          <p:nvSpPr>
            <p:cNvPr id="69635" name="Rectangle 3"/>
            <p:cNvSpPr>
              <a:spLocks noChangeArrowheads="1"/>
            </p:cNvSpPr>
            <p:nvPr/>
          </p:nvSpPr>
          <p:spPr bwMode="auto">
            <a:xfrm>
              <a:off x="1440" y="576"/>
              <a:ext cx="2928" cy="1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6" name="Rectangle 4"/>
            <p:cNvSpPr>
              <a:spLocks noChangeArrowheads="1"/>
            </p:cNvSpPr>
            <p:nvPr/>
          </p:nvSpPr>
          <p:spPr bwMode="auto">
            <a:xfrm>
              <a:off x="1440" y="1104"/>
              <a:ext cx="2928" cy="1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7" name="Rectangle 5"/>
            <p:cNvSpPr>
              <a:spLocks noChangeArrowheads="1"/>
            </p:cNvSpPr>
            <p:nvPr/>
          </p:nvSpPr>
          <p:spPr bwMode="auto">
            <a:xfrm>
              <a:off x="1104" y="624"/>
              <a:ext cx="144" cy="5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38" name="Rectangle 6"/>
            <p:cNvSpPr>
              <a:spLocks noChangeArrowheads="1"/>
            </p:cNvSpPr>
            <p:nvPr/>
          </p:nvSpPr>
          <p:spPr bwMode="auto">
            <a:xfrm>
              <a:off x="4512" y="624"/>
              <a:ext cx="144" cy="576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2640" y="768"/>
              <a:ext cx="1870" cy="161"/>
              <a:chOff x="1344" y="2832"/>
              <a:chExt cx="1870" cy="161"/>
            </a:xfrm>
          </p:grpSpPr>
          <p:sp>
            <p:nvSpPr>
              <p:cNvPr id="69643" name="Freeform 11"/>
              <p:cNvSpPr>
                <a:spLocks/>
              </p:cNvSpPr>
              <p:nvPr/>
            </p:nvSpPr>
            <p:spPr bwMode="auto">
              <a:xfrm rot="-11278425">
                <a:off x="1344" y="2880"/>
                <a:ext cx="504" cy="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4" name="Freeform 12"/>
              <p:cNvSpPr>
                <a:spLocks/>
              </p:cNvSpPr>
              <p:nvPr/>
            </p:nvSpPr>
            <p:spPr bwMode="auto">
              <a:xfrm rot="-11278425">
                <a:off x="2208" y="2880"/>
                <a:ext cx="526" cy="7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5" name="Freeform 13"/>
              <p:cNvSpPr>
                <a:spLocks/>
              </p:cNvSpPr>
              <p:nvPr/>
            </p:nvSpPr>
            <p:spPr bwMode="auto">
              <a:xfrm rot="-11278425">
                <a:off x="1760" y="2882"/>
                <a:ext cx="504" cy="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6" name="Freeform 14"/>
              <p:cNvSpPr>
                <a:spLocks/>
              </p:cNvSpPr>
              <p:nvPr/>
            </p:nvSpPr>
            <p:spPr bwMode="auto">
              <a:xfrm rot="-11278425">
                <a:off x="2688" y="2832"/>
                <a:ext cx="526" cy="1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200" y="912"/>
              <a:ext cx="1454" cy="161"/>
              <a:chOff x="576" y="2784"/>
              <a:chExt cx="1454" cy="161"/>
            </a:xfrm>
          </p:grpSpPr>
          <p:sp>
            <p:nvSpPr>
              <p:cNvPr id="69648" name="Freeform 16"/>
              <p:cNvSpPr>
                <a:spLocks/>
              </p:cNvSpPr>
              <p:nvPr/>
            </p:nvSpPr>
            <p:spPr bwMode="auto">
              <a:xfrm rot="11278425" flipH="1">
                <a:off x="1056" y="2832"/>
                <a:ext cx="526" cy="7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9" name="Freeform 17"/>
              <p:cNvSpPr>
                <a:spLocks/>
              </p:cNvSpPr>
              <p:nvPr/>
            </p:nvSpPr>
            <p:spPr bwMode="auto">
              <a:xfrm rot="11278425" flipH="1">
                <a:off x="1526" y="2834"/>
                <a:ext cx="504" cy="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50" name="Freeform 18"/>
              <p:cNvSpPr>
                <a:spLocks/>
              </p:cNvSpPr>
              <p:nvPr/>
            </p:nvSpPr>
            <p:spPr bwMode="auto">
              <a:xfrm rot="11278425" flipH="1">
                <a:off x="576" y="2784"/>
                <a:ext cx="526" cy="1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4" y="18"/>
                  </a:cxn>
                  <a:cxn ang="0">
                    <a:pos x="356" y="55"/>
                  </a:cxn>
                  <a:cxn ang="0">
                    <a:pos x="430" y="146"/>
                  </a:cxn>
                  <a:cxn ang="0">
                    <a:pos x="338" y="274"/>
                  </a:cxn>
                  <a:cxn ang="0">
                    <a:pos x="366" y="64"/>
                  </a:cxn>
                  <a:cxn ang="0">
                    <a:pos x="375" y="27"/>
                  </a:cxn>
                  <a:cxn ang="0">
                    <a:pos x="521" y="36"/>
                  </a:cxn>
                  <a:cxn ang="0">
                    <a:pos x="814" y="110"/>
                  </a:cxn>
                  <a:cxn ang="0">
                    <a:pos x="823" y="137"/>
                  </a:cxn>
                  <a:cxn ang="0">
                    <a:pos x="850" y="146"/>
                  </a:cxn>
                  <a:cxn ang="0">
                    <a:pos x="859" y="201"/>
                  </a:cxn>
                  <a:cxn ang="0">
                    <a:pos x="832" y="338"/>
                  </a:cxn>
                  <a:cxn ang="0">
                    <a:pos x="777" y="302"/>
                  </a:cxn>
                  <a:cxn ang="0">
                    <a:pos x="768" y="128"/>
                  </a:cxn>
                  <a:cxn ang="0">
                    <a:pos x="1143" y="137"/>
                  </a:cxn>
                  <a:cxn ang="0">
                    <a:pos x="1289" y="164"/>
                  </a:cxn>
                  <a:cxn ang="0">
                    <a:pos x="1326" y="311"/>
                  </a:cxn>
                  <a:cxn ang="0">
                    <a:pos x="1243" y="375"/>
                  </a:cxn>
                  <a:cxn ang="0">
                    <a:pos x="1262" y="155"/>
                  </a:cxn>
                  <a:cxn ang="0">
                    <a:pos x="1518" y="164"/>
                  </a:cxn>
                  <a:cxn ang="0">
                    <a:pos x="1682" y="210"/>
                  </a:cxn>
                  <a:cxn ang="0">
                    <a:pos x="1728" y="366"/>
                  </a:cxn>
                  <a:cxn ang="0">
                    <a:pos x="1636" y="420"/>
                  </a:cxn>
                  <a:cxn ang="0">
                    <a:pos x="1600" y="338"/>
                  </a:cxn>
                  <a:cxn ang="0">
                    <a:pos x="1609" y="228"/>
                  </a:cxn>
                  <a:cxn ang="0">
                    <a:pos x="1883" y="256"/>
                  </a:cxn>
                  <a:cxn ang="0">
                    <a:pos x="2057" y="283"/>
                  </a:cxn>
                </a:cxnLst>
                <a:rect l="0" t="0" r="r" b="b"/>
                <a:pathLst>
                  <a:path w="2057" h="457">
                    <a:moveTo>
                      <a:pt x="0" y="0"/>
                    </a:moveTo>
                    <a:cubicBezTo>
                      <a:pt x="29" y="2"/>
                      <a:pt x="134" y="9"/>
                      <a:pt x="174" y="18"/>
                    </a:cubicBezTo>
                    <a:cubicBezTo>
                      <a:pt x="257" y="37"/>
                      <a:pt x="261" y="46"/>
                      <a:pt x="356" y="55"/>
                    </a:cubicBezTo>
                    <a:cubicBezTo>
                      <a:pt x="434" y="74"/>
                      <a:pt x="417" y="52"/>
                      <a:pt x="430" y="146"/>
                    </a:cubicBezTo>
                    <a:cubicBezTo>
                      <a:pt x="419" y="266"/>
                      <a:pt x="448" y="290"/>
                      <a:pt x="338" y="274"/>
                    </a:cubicBezTo>
                    <a:cubicBezTo>
                      <a:pt x="320" y="203"/>
                      <a:pt x="282" y="91"/>
                      <a:pt x="366" y="64"/>
                    </a:cubicBezTo>
                    <a:cubicBezTo>
                      <a:pt x="369" y="52"/>
                      <a:pt x="367" y="37"/>
                      <a:pt x="375" y="27"/>
                    </a:cubicBezTo>
                    <a:cubicBezTo>
                      <a:pt x="392" y="5"/>
                      <a:pt x="495" y="32"/>
                      <a:pt x="521" y="36"/>
                    </a:cubicBezTo>
                    <a:cubicBezTo>
                      <a:pt x="576" y="94"/>
                      <a:pt x="741" y="100"/>
                      <a:pt x="814" y="110"/>
                    </a:cubicBezTo>
                    <a:cubicBezTo>
                      <a:pt x="817" y="119"/>
                      <a:pt x="816" y="130"/>
                      <a:pt x="823" y="137"/>
                    </a:cubicBezTo>
                    <a:cubicBezTo>
                      <a:pt x="830" y="144"/>
                      <a:pt x="845" y="138"/>
                      <a:pt x="850" y="146"/>
                    </a:cubicBezTo>
                    <a:cubicBezTo>
                      <a:pt x="859" y="162"/>
                      <a:pt x="856" y="183"/>
                      <a:pt x="859" y="201"/>
                    </a:cubicBezTo>
                    <a:cubicBezTo>
                      <a:pt x="850" y="247"/>
                      <a:pt x="855" y="298"/>
                      <a:pt x="832" y="338"/>
                    </a:cubicBezTo>
                    <a:cubicBezTo>
                      <a:pt x="799" y="395"/>
                      <a:pt x="777" y="303"/>
                      <a:pt x="777" y="302"/>
                    </a:cubicBezTo>
                    <a:cubicBezTo>
                      <a:pt x="766" y="226"/>
                      <a:pt x="759" y="209"/>
                      <a:pt x="768" y="128"/>
                    </a:cubicBezTo>
                    <a:cubicBezTo>
                      <a:pt x="893" y="131"/>
                      <a:pt x="1018" y="129"/>
                      <a:pt x="1143" y="137"/>
                    </a:cubicBezTo>
                    <a:cubicBezTo>
                      <a:pt x="1192" y="140"/>
                      <a:pt x="1240" y="159"/>
                      <a:pt x="1289" y="164"/>
                    </a:cubicBezTo>
                    <a:cubicBezTo>
                      <a:pt x="1329" y="207"/>
                      <a:pt x="1320" y="248"/>
                      <a:pt x="1326" y="311"/>
                    </a:cubicBezTo>
                    <a:cubicBezTo>
                      <a:pt x="1313" y="395"/>
                      <a:pt x="1323" y="391"/>
                      <a:pt x="1243" y="375"/>
                    </a:cubicBezTo>
                    <a:cubicBezTo>
                      <a:pt x="1200" y="308"/>
                      <a:pt x="1174" y="183"/>
                      <a:pt x="1262" y="155"/>
                    </a:cubicBezTo>
                    <a:cubicBezTo>
                      <a:pt x="1347" y="158"/>
                      <a:pt x="1433" y="156"/>
                      <a:pt x="1518" y="164"/>
                    </a:cubicBezTo>
                    <a:cubicBezTo>
                      <a:pt x="1569" y="169"/>
                      <a:pt x="1632" y="197"/>
                      <a:pt x="1682" y="210"/>
                    </a:cubicBezTo>
                    <a:cubicBezTo>
                      <a:pt x="1688" y="267"/>
                      <a:pt x="1687" y="323"/>
                      <a:pt x="1728" y="366"/>
                    </a:cubicBezTo>
                    <a:cubicBezTo>
                      <a:pt x="1718" y="439"/>
                      <a:pt x="1737" y="457"/>
                      <a:pt x="1636" y="420"/>
                    </a:cubicBezTo>
                    <a:cubicBezTo>
                      <a:pt x="1608" y="410"/>
                      <a:pt x="1600" y="338"/>
                      <a:pt x="1600" y="338"/>
                    </a:cubicBezTo>
                    <a:cubicBezTo>
                      <a:pt x="1603" y="301"/>
                      <a:pt x="1577" y="246"/>
                      <a:pt x="1609" y="228"/>
                    </a:cubicBezTo>
                    <a:cubicBezTo>
                      <a:pt x="1641" y="210"/>
                      <a:pt x="1826" y="250"/>
                      <a:pt x="1883" y="256"/>
                    </a:cubicBezTo>
                    <a:cubicBezTo>
                      <a:pt x="1943" y="271"/>
                      <a:pt x="1995" y="283"/>
                      <a:pt x="2057" y="283"/>
                    </a:cubicBezTo>
                  </a:path>
                </a:pathLst>
              </a:cu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69651" name="Object 19"/>
            <p:cNvGraphicFramePr>
              <a:graphicFrameLocks noChangeAspect="1"/>
            </p:cNvGraphicFramePr>
            <p:nvPr/>
          </p:nvGraphicFramePr>
          <p:xfrm>
            <a:off x="1008" y="1344"/>
            <a:ext cx="26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0" name="Equation" r:id="rId5" imgW="215640" imgH="215640" progId="Equation.3">
                    <p:embed/>
                  </p:oleObj>
                </mc:Choice>
                <mc:Fallback>
                  <p:oleObj name="Equation" r:id="rId5" imgW="215640" imgH="215640" progId="Equation.3">
                    <p:embed/>
                    <p:pic>
                      <p:nvPicPr>
                        <p:cNvPr id="69651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344"/>
                          <a:ext cx="260" cy="2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52" name="Object 20"/>
            <p:cNvGraphicFramePr>
              <a:graphicFrameLocks noChangeAspect="1"/>
            </p:cNvGraphicFramePr>
            <p:nvPr/>
          </p:nvGraphicFramePr>
          <p:xfrm>
            <a:off x="4464" y="1392"/>
            <a:ext cx="26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31" name="Equation" r:id="rId7" imgW="215640" imgH="215640" progId="Equation.3">
                    <p:embed/>
                  </p:oleObj>
                </mc:Choice>
                <mc:Fallback>
                  <p:oleObj name="Equation" r:id="rId7" imgW="215640" imgH="215640" progId="Equation.3">
                    <p:embed/>
                    <p:pic>
                      <p:nvPicPr>
                        <p:cNvPr id="6965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392"/>
                          <a:ext cx="260" cy="2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1824" y="816"/>
              <a:ext cx="148" cy="48"/>
              <a:chOff x="1776" y="1802"/>
              <a:chExt cx="148" cy="48"/>
            </a:xfrm>
          </p:grpSpPr>
          <p:sp>
            <p:nvSpPr>
              <p:cNvPr id="69670" name="Freeform 38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71" name="Oval 39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41"/>
            <p:cNvGrpSpPr>
              <a:grpSpLocks/>
            </p:cNvGrpSpPr>
            <p:nvPr/>
          </p:nvGrpSpPr>
          <p:grpSpPr bwMode="auto">
            <a:xfrm>
              <a:off x="3264" y="1008"/>
              <a:ext cx="148" cy="48"/>
              <a:chOff x="1776" y="1802"/>
              <a:chExt cx="148" cy="48"/>
            </a:xfrm>
          </p:grpSpPr>
          <p:sp>
            <p:nvSpPr>
              <p:cNvPr id="69674" name="Freeform 42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75" name="Oval 43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2016" y="1008"/>
              <a:ext cx="148" cy="48"/>
              <a:chOff x="1776" y="1802"/>
              <a:chExt cx="148" cy="48"/>
            </a:xfrm>
          </p:grpSpPr>
          <p:sp>
            <p:nvSpPr>
              <p:cNvPr id="69677" name="Freeform 45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78" name="Oval 46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47"/>
            <p:cNvGrpSpPr>
              <a:grpSpLocks/>
            </p:cNvGrpSpPr>
            <p:nvPr/>
          </p:nvGrpSpPr>
          <p:grpSpPr bwMode="auto">
            <a:xfrm>
              <a:off x="2736" y="1008"/>
              <a:ext cx="148" cy="48"/>
              <a:chOff x="1776" y="1802"/>
              <a:chExt cx="148" cy="48"/>
            </a:xfrm>
          </p:grpSpPr>
          <p:sp>
            <p:nvSpPr>
              <p:cNvPr id="69680" name="Freeform 48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81" name="Oval 49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50"/>
            <p:cNvGrpSpPr>
              <a:grpSpLocks/>
            </p:cNvGrpSpPr>
            <p:nvPr/>
          </p:nvGrpSpPr>
          <p:grpSpPr bwMode="auto">
            <a:xfrm>
              <a:off x="3552" y="768"/>
              <a:ext cx="148" cy="48"/>
              <a:chOff x="1776" y="1802"/>
              <a:chExt cx="148" cy="48"/>
            </a:xfrm>
          </p:grpSpPr>
          <p:sp>
            <p:nvSpPr>
              <p:cNvPr id="69683" name="Freeform 51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84" name="Oval 52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53"/>
            <p:cNvGrpSpPr>
              <a:grpSpLocks/>
            </p:cNvGrpSpPr>
            <p:nvPr/>
          </p:nvGrpSpPr>
          <p:grpSpPr bwMode="auto">
            <a:xfrm>
              <a:off x="2256" y="768"/>
              <a:ext cx="148" cy="48"/>
              <a:chOff x="1776" y="1802"/>
              <a:chExt cx="148" cy="48"/>
            </a:xfrm>
          </p:grpSpPr>
          <p:sp>
            <p:nvSpPr>
              <p:cNvPr id="69686" name="Freeform 54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87" name="Oval 55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56"/>
            <p:cNvGrpSpPr>
              <a:grpSpLocks/>
            </p:cNvGrpSpPr>
            <p:nvPr/>
          </p:nvGrpSpPr>
          <p:grpSpPr bwMode="auto">
            <a:xfrm>
              <a:off x="2976" y="768"/>
              <a:ext cx="148" cy="48"/>
              <a:chOff x="1776" y="1802"/>
              <a:chExt cx="148" cy="48"/>
            </a:xfrm>
          </p:grpSpPr>
          <p:sp>
            <p:nvSpPr>
              <p:cNvPr id="69689" name="Freeform 57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90" name="Oval 58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59"/>
            <p:cNvGrpSpPr>
              <a:grpSpLocks/>
            </p:cNvGrpSpPr>
            <p:nvPr/>
          </p:nvGrpSpPr>
          <p:grpSpPr bwMode="auto">
            <a:xfrm>
              <a:off x="3792" y="1008"/>
              <a:ext cx="148" cy="48"/>
              <a:chOff x="1776" y="1802"/>
              <a:chExt cx="148" cy="48"/>
            </a:xfrm>
          </p:grpSpPr>
          <p:sp>
            <p:nvSpPr>
              <p:cNvPr id="69692" name="Freeform 60"/>
              <p:cNvSpPr>
                <a:spLocks/>
              </p:cNvSpPr>
              <p:nvPr/>
            </p:nvSpPr>
            <p:spPr bwMode="auto">
              <a:xfrm>
                <a:off x="1776" y="1824"/>
                <a:ext cx="148" cy="1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0" y="1"/>
                  </a:cxn>
                </a:cxnLst>
                <a:rect l="0" t="0" r="r" b="b"/>
                <a:pathLst>
                  <a:path w="148" h="1">
                    <a:moveTo>
                      <a:pt x="148" y="0"/>
                    </a:moveTo>
                    <a:lnTo>
                      <a:pt x="0" y="1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93" name="Oval 61"/>
              <p:cNvSpPr>
                <a:spLocks noChangeArrowheads="1"/>
              </p:cNvSpPr>
              <p:nvPr/>
            </p:nvSpPr>
            <p:spPr bwMode="auto">
              <a:xfrm>
                <a:off x="1842" y="1802"/>
                <a:ext cx="48" cy="4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69695" name="Object 63"/>
          <p:cNvGraphicFramePr>
            <a:graphicFrameLocks noChangeAspect="1"/>
          </p:cNvGraphicFramePr>
          <p:nvPr/>
        </p:nvGraphicFramePr>
        <p:xfrm>
          <a:off x="536575" y="3640138"/>
          <a:ext cx="281622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9" imgW="1358640" imgH="228600" progId="Equation.3">
                  <p:embed/>
                </p:oleObj>
              </mc:Choice>
              <mc:Fallback>
                <p:oleObj name="Equation" r:id="rId9" imgW="1358640" imgH="228600" progId="Equation.3">
                  <p:embed/>
                  <p:pic>
                    <p:nvPicPr>
                      <p:cNvPr id="69695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3640138"/>
                        <a:ext cx="2816225" cy="474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09" name="AutoShape 77"/>
          <p:cNvSpPr>
            <a:spLocks noChangeArrowheads="1"/>
          </p:cNvSpPr>
          <p:nvPr/>
        </p:nvSpPr>
        <p:spPr bwMode="auto">
          <a:xfrm>
            <a:off x="76200" y="381000"/>
            <a:ext cx="457200" cy="838200"/>
          </a:xfrm>
          <a:prstGeom prst="curvedRightArrow">
            <a:avLst>
              <a:gd name="adj1" fmla="val 37143"/>
              <a:gd name="adj2" fmla="val 74286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710" name="Text Box 78"/>
          <p:cNvSpPr txBox="1">
            <a:spLocks noChangeArrowheads="1"/>
          </p:cNvSpPr>
          <p:nvPr/>
        </p:nvSpPr>
        <p:spPr bwMode="auto">
          <a:xfrm>
            <a:off x="1828800" y="990600"/>
            <a:ext cx="60083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800" b="1" dirty="0" smtClean="0">
                <a:solidFill>
                  <a:srgbClr val="990099"/>
                </a:solidFill>
                <a:latin typeface="Comic Sans MS" pitchFamily="66" charset="0"/>
              </a:rPr>
              <a:t>e</a:t>
            </a:r>
            <a:r>
              <a:rPr lang="en-US" sz="2800" b="1" baseline="30000" dirty="0" smtClean="0">
                <a:solidFill>
                  <a:srgbClr val="990099"/>
                </a:solidFill>
                <a:latin typeface="Comic Sans MS" pitchFamily="66" charset="0"/>
              </a:rPr>
              <a:t>-</a:t>
            </a:r>
            <a:r>
              <a:rPr lang="en-US" sz="2800" b="1" dirty="0" smtClean="0">
                <a:solidFill>
                  <a:srgbClr val="990099"/>
                </a:solidFill>
                <a:latin typeface="Comic Sans MS" pitchFamily="66" charset="0"/>
              </a:rPr>
              <a:t> Asymmetry with UCN = UCNA</a:t>
            </a:r>
            <a:endParaRPr lang="en-US" sz="2800" b="1" dirty="0">
              <a:solidFill>
                <a:srgbClr val="990099"/>
              </a:solidFill>
              <a:latin typeface="Comic Sans MS" pitchFamily="66" charset="0"/>
            </a:endParaRPr>
          </a:p>
        </p:txBody>
      </p:sp>
      <p:graphicFrame>
        <p:nvGraphicFramePr>
          <p:cNvPr id="27655" name="Object 6"/>
          <p:cNvGraphicFramePr>
            <a:graphicFrameLocks noChangeAspect="1"/>
          </p:cNvGraphicFramePr>
          <p:nvPr>
            <p:extLst/>
          </p:nvPr>
        </p:nvGraphicFramePr>
        <p:xfrm>
          <a:off x="639763" y="5719763"/>
          <a:ext cx="574833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11" imgW="2984400" imgH="431640" progId="Equation.3">
                  <p:embed/>
                </p:oleObj>
              </mc:Choice>
              <mc:Fallback>
                <p:oleObj name="Equation" r:id="rId11" imgW="2984400" imgH="431640" progId="Equation.3">
                  <p:embed/>
                  <p:pic>
                    <p:nvPicPr>
                      <p:cNvPr id="276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5719763"/>
                        <a:ext cx="5748337" cy="833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533400" y="0"/>
            <a:ext cx="8382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3200" b="1" dirty="0" err="1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b="1" baseline="-25000" dirty="0" err="1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3200" b="1" baseline="-25000" dirty="0" err="1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="1" baseline="-25000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parity violating </a:t>
            </a:r>
            <a:r>
              <a:rPr lang="en-US" sz="32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b="1" baseline="30000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-asymmetry </a:t>
            </a:r>
            <a:r>
              <a:rPr lang="en-US" sz="3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polarized neutron </a:t>
            </a:r>
            <a:r>
              <a:rPr lang="en-US" sz="3200" b="1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182259" y="3166903"/>
            <a:ext cx="1992571" cy="927419"/>
            <a:chOff x="7945011" y="5322675"/>
            <a:chExt cx="2656761" cy="1236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9540815" y="5322675"/>
                  <a:ext cx="3256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1050" dirty="0" err="1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815" y="5322675"/>
                  <a:ext cx="325645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30000" t="-38333" r="-1025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9662244" y="5667300"/>
              <a:ext cx="41353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 rot="5400000">
              <a:off x="8098762" y="6051278"/>
              <a:ext cx="337689" cy="645191"/>
              <a:chOff x="7587342" y="152400"/>
              <a:chExt cx="870857" cy="1569714"/>
            </a:xfrm>
          </p:grpSpPr>
          <p:sp>
            <p:nvSpPr>
              <p:cNvPr id="68" name="Up Arrow 67"/>
              <p:cNvSpPr/>
              <p:nvPr/>
            </p:nvSpPr>
            <p:spPr>
              <a:xfrm>
                <a:off x="7863250" y="152400"/>
                <a:ext cx="292996" cy="1569714"/>
              </a:xfrm>
              <a:prstGeom prst="upArrow">
                <a:avLst/>
              </a:prstGeom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587342" y="533400"/>
                <a:ext cx="870857" cy="914400"/>
              </a:xfrm>
              <a:prstGeom prst="ellipse">
                <a:avLst/>
              </a:prstGeom>
              <a:ln>
                <a:noFill/>
              </a:ln>
              <a:scene3d>
                <a:camera prst="orthographicFront"/>
                <a:lightRig rig="balanced" dir="t"/>
              </a:scene3d>
              <a:sp3d>
                <a:bevelT w="457200" h="4572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63" name="Straight Arrow Connector 62"/>
            <p:cNvCxnSpPr/>
            <p:nvPr/>
          </p:nvCxnSpPr>
          <p:spPr bwMode="auto">
            <a:xfrm flipV="1">
              <a:off x="8301497" y="5657674"/>
              <a:ext cx="1216450" cy="7172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 bwMode="auto">
            <a:xfrm flipV="1">
              <a:off x="8275048" y="6358745"/>
              <a:ext cx="1555740" cy="137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9031858" y="5910572"/>
              <a:ext cx="3447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q</a:t>
              </a: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8859328" y="6047117"/>
              <a:ext cx="172529" cy="310551"/>
            </a:xfrm>
            <a:custGeom>
              <a:avLst/>
              <a:gdLst>
                <a:gd name="connsiteX0" fmla="*/ 0 w 172529"/>
                <a:gd name="connsiteY0" fmla="*/ 0 h 310551"/>
                <a:gd name="connsiteX1" fmla="*/ 120770 w 172529"/>
                <a:gd name="connsiteY1" fmla="*/ 112143 h 310551"/>
                <a:gd name="connsiteX2" fmla="*/ 172529 w 172529"/>
                <a:gd name="connsiteY2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529" h="310551">
                  <a:moveTo>
                    <a:pt x="0" y="0"/>
                  </a:moveTo>
                  <a:cubicBezTo>
                    <a:pt x="46007" y="30192"/>
                    <a:pt x="92015" y="60385"/>
                    <a:pt x="120770" y="112143"/>
                  </a:cubicBezTo>
                  <a:cubicBezTo>
                    <a:pt x="149525" y="163902"/>
                    <a:pt x="161027" y="237226"/>
                    <a:pt x="172529" y="31055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853539" y="6159125"/>
              <a:ext cx="7482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240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lanl_3-05_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459038"/>
            <a:ext cx="6096000" cy="4398962"/>
          </a:xfrm>
          <a:prstGeom prst="rect">
            <a:avLst/>
          </a:prstGeom>
          <a:noFill/>
        </p:spPr>
      </p:pic>
      <p:sp>
        <p:nvSpPr>
          <p:cNvPr id="168964" name="Line 4"/>
          <p:cNvSpPr>
            <a:spLocks noChangeShapeType="1"/>
          </p:cNvSpPr>
          <p:nvPr/>
        </p:nvSpPr>
        <p:spPr bwMode="auto">
          <a:xfrm flipH="1">
            <a:off x="1462088" y="5805488"/>
            <a:ext cx="153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 flipH="1">
            <a:off x="1617663" y="5514975"/>
            <a:ext cx="52387" cy="298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 flipH="1">
            <a:off x="1412875" y="5535613"/>
            <a:ext cx="49213" cy="2698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 flipH="1">
            <a:off x="1676400" y="4951413"/>
            <a:ext cx="212725" cy="1027112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Rectangle 8"/>
          <p:cNvSpPr>
            <a:spLocks noChangeArrowheads="1"/>
          </p:cNvSpPr>
          <p:nvPr/>
        </p:nvSpPr>
        <p:spPr bwMode="auto">
          <a:xfrm flipH="1">
            <a:off x="1190625" y="4957763"/>
            <a:ext cx="211138" cy="1020762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 flipH="1">
            <a:off x="1250950" y="5978525"/>
            <a:ext cx="576263" cy="171450"/>
          </a:xfrm>
          <a:prstGeom prst="rect">
            <a:avLst/>
          </a:prstGeom>
          <a:solidFill>
            <a:srgbClr val="969696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0" name="Rectangle 10"/>
          <p:cNvSpPr>
            <a:spLocks noChangeArrowheads="1"/>
          </p:cNvSpPr>
          <p:nvPr/>
        </p:nvSpPr>
        <p:spPr bwMode="auto">
          <a:xfrm flipH="1">
            <a:off x="1401763" y="5891213"/>
            <a:ext cx="274637" cy="8731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 flipH="1">
            <a:off x="1401763" y="5848350"/>
            <a:ext cx="274637" cy="42863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2" name="Line 12"/>
          <p:cNvSpPr>
            <a:spLocks noChangeShapeType="1"/>
          </p:cNvSpPr>
          <p:nvPr/>
        </p:nvSpPr>
        <p:spPr bwMode="auto">
          <a:xfrm flipH="1">
            <a:off x="1493838" y="5934075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3" name="Line 13"/>
          <p:cNvSpPr>
            <a:spLocks noChangeShapeType="1"/>
          </p:cNvSpPr>
          <p:nvPr/>
        </p:nvSpPr>
        <p:spPr bwMode="auto">
          <a:xfrm flipH="1" flipV="1">
            <a:off x="1554163" y="5913438"/>
            <a:ext cx="0" cy="42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4" name="Line 14"/>
          <p:cNvSpPr>
            <a:spLocks noChangeShapeType="1"/>
          </p:cNvSpPr>
          <p:nvPr/>
        </p:nvSpPr>
        <p:spPr bwMode="auto">
          <a:xfrm flipH="1">
            <a:off x="1525588" y="5913438"/>
            <a:ext cx="0" cy="42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5" name="Oval 15"/>
          <p:cNvSpPr>
            <a:spLocks noChangeArrowheads="1"/>
          </p:cNvSpPr>
          <p:nvPr/>
        </p:nvSpPr>
        <p:spPr bwMode="auto">
          <a:xfrm flipH="1">
            <a:off x="1525588" y="5913438"/>
            <a:ext cx="28575" cy="42862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6" name="Rectangle 16"/>
          <p:cNvSpPr>
            <a:spLocks noChangeArrowheads="1"/>
          </p:cNvSpPr>
          <p:nvPr/>
        </p:nvSpPr>
        <p:spPr bwMode="auto">
          <a:xfrm flipH="1">
            <a:off x="1949450" y="4852988"/>
            <a:ext cx="60325" cy="1296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7" name="Rectangle 17"/>
          <p:cNvSpPr>
            <a:spLocks noChangeArrowheads="1"/>
          </p:cNvSpPr>
          <p:nvPr/>
        </p:nvSpPr>
        <p:spPr bwMode="auto">
          <a:xfrm flipH="1">
            <a:off x="1068388" y="4852988"/>
            <a:ext cx="60325" cy="1296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8" name="Line 18"/>
          <p:cNvSpPr>
            <a:spLocks noChangeShapeType="1"/>
          </p:cNvSpPr>
          <p:nvPr/>
        </p:nvSpPr>
        <p:spPr bwMode="auto">
          <a:xfrm flipH="1">
            <a:off x="1068388" y="6149975"/>
            <a:ext cx="9413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79" name="Line 19"/>
          <p:cNvSpPr>
            <a:spLocks noChangeShapeType="1"/>
          </p:cNvSpPr>
          <p:nvPr/>
        </p:nvSpPr>
        <p:spPr bwMode="auto">
          <a:xfrm flipH="1">
            <a:off x="2100263" y="467995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0" name="Line 20"/>
          <p:cNvSpPr>
            <a:spLocks noChangeShapeType="1"/>
          </p:cNvSpPr>
          <p:nvPr/>
        </p:nvSpPr>
        <p:spPr bwMode="auto">
          <a:xfrm flipH="1">
            <a:off x="977900" y="6280150"/>
            <a:ext cx="1122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1" name="Line 21"/>
          <p:cNvSpPr>
            <a:spLocks noChangeShapeType="1"/>
          </p:cNvSpPr>
          <p:nvPr/>
        </p:nvSpPr>
        <p:spPr bwMode="auto">
          <a:xfrm flipH="1" flipV="1">
            <a:off x="977900" y="4679950"/>
            <a:ext cx="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2" name="Line 22"/>
          <p:cNvSpPr>
            <a:spLocks noChangeShapeType="1"/>
          </p:cNvSpPr>
          <p:nvPr/>
        </p:nvSpPr>
        <p:spPr bwMode="auto">
          <a:xfrm flipH="1">
            <a:off x="1644650" y="4679950"/>
            <a:ext cx="4857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3" name="Line 23"/>
          <p:cNvSpPr>
            <a:spLocks noChangeShapeType="1"/>
          </p:cNvSpPr>
          <p:nvPr/>
        </p:nvSpPr>
        <p:spPr bwMode="auto">
          <a:xfrm flipH="1">
            <a:off x="946150" y="4679950"/>
            <a:ext cx="487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4" name="Line 24"/>
          <p:cNvSpPr>
            <a:spLocks noChangeShapeType="1"/>
          </p:cNvSpPr>
          <p:nvPr/>
        </p:nvSpPr>
        <p:spPr bwMode="auto">
          <a:xfrm>
            <a:off x="795338" y="4465638"/>
            <a:ext cx="27305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5" name="Line 25"/>
          <p:cNvSpPr>
            <a:spLocks noChangeShapeType="1"/>
          </p:cNvSpPr>
          <p:nvPr/>
        </p:nvSpPr>
        <p:spPr bwMode="auto">
          <a:xfrm>
            <a:off x="738188" y="4919663"/>
            <a:ext cx="512762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6" name="Line 26"/>
          <p:cNvSpPr>
            <a:spLocks noChangeShapeType="1"/>
          </p:cNvSpPr>
          <p:nvPr/>
        </p:nvSpPr>
        <p:spPr bwMode="auto">
          <a:xfrm>
            <a:off x="811213" y="5302250"/>
            <a:ext cx="638175" cy="290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7" name="Line 27"/>
          <p:cNvSpPr>
            <a:spLocks noChangeShapeType="1"/>
          </p:cNvSpPr>
          <p:nvPr/>
        </p:nvSpPr>
        <p:spPr bwMode="auto">
          <a:xfrm flipV="1">
            <a:off x="757238" y="5872163"/>
            <a:ext cx="73660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8" name="Line 28"/>
          <p:cNvSpPr>
            <a:spLocks noChangeShapeType="1"/>
          </p:cNvSpPr>
          <p:nvPr/>
        </p:nvSpPr>
        <p:spPr bwMode="auto">
          <a:xfrm flipV="1">
            <a:off x="881063" y="5934075"/>
            <a:ext cx="581025" cy="569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89" name="Text Box 29"/>
          <p:cNvSpPr txBox="1">
            <a:spLocks noChangeArrowheads="1"/>
          </p:cNvSpPr>
          <p:nvPr/>
        </p:nvSpPr>
        <p:spPr bwMode="auto">
          <a:xfrm flipH="1">
            <a:off x="368300" y="42449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Liquid N</a:t>
            </a:r>
            <a:r>
              <a:rPr lang="en-US" altLang="en-US" sz="1200" baseline="-25000"/>
              <a:t>2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8990" name="Text Box 30"/>
          <p:cNvSpPr txBox="1">
            <a:spLocks noChangeArrowheads="1"/>
          </p:cNvSpPr>
          <p:nvPr/>
        </p:nvSpPr>
        <p:spPr bwMode="auto">
          <a:xfrm flipH="1">
            <a:off x="50800" y="4783138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Be reflector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168991" name="Text Box 31"/>
          <p:cNvSpPr txBox="1">
            <a:spLocks noChangeArrowheads="1"/>
          </p:cNvSpPr>
          <p:nvPr/>
        </p:nvSpPr>
        <p:spPr bwMode="auto">
          <a:xfrm flipH="1">
            <a:off x="185738" y="5445125"/>
            <a:ext cx="730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Solid D</a:t>
            </a:r>
            <a:r>
              <a:rPr lang="en-US" altLang="en-US" sz="1200" baseline="-25000"/>
              <a:t>2</a:t>
            </a:r>
            <a:endParaRPr lang="en-US" altLang="en-US" sz="1200"/>
          </a:p>
        </p:txBody>
      </p:sp>
      <p:sp>
        <p:nvSpPr>
          <p:cNvPr id="168992" name="Text Box 32"/>
          <p:cNvSpPr txBox="1">
            <a:spLocks noChangeArrowheads="1"/>
          </p:cNvSpPr>
          <p:nvPr/>
        </p:nvSpPr>
        <p:spPr bwMode="auto">
          <a:xfrm flipH="1">
            <a:off x="187325" y="5905500"/>
            <a:ext cx="8175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77 K poly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8993" name="Text Box 33"/>
          <p:cNvSpPr txBox="1">
            <a:spLocks noChangeArrowheads="1"/>
          </p:cNvSpPr>
          <p:nvPr/>
        </p:nvSpPr>
        <p:spPr bwMode="auto">
          <a:xfrm flipH="1">
            <a:off x="0" y="6430963"/>
            <a:ext cx="13001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1200"/>
              <a:t>Tungsten Target</a:t>
            </a: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68994" name="Line 34"/>
          <p:cNvSpPr>
            <a:spLocks noChangeShapeType="1"/>
          </p:cNvSpPr>
          <p:nvPr/>
        </p:nvSpPr>
        <p:spPr bwMode="auto">
          <a:xfrm flipH="1">
            <a:off x="1616075" y="4032250"/>
            <a:ext cx="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95" name="Line 35"/>
          <p:cNvSpPr>
            <a:spLocks noChangeShapeType="1"/>
          </p:cNvSpPr>
          <p:nvPr/>
        </p:nvSpPr>
        <p:spPr bwMode="auto">
          <a:xfrm flipH="1" flipV="1">
            <a:off x="1462088" y="3944938"/>
            <a:ext cx="0" cy="186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96" name="Rectangle 36"/>
          <p:cNvSpPr>
            <a:spLocks noChangeArrowheads="1"/>
          </p:cNvSpPr>
          <p:nvPr/>
        </p:nvSpPr>
        <p:spPr bwMode="auto">
          <a:xfrm flipH="1">
            <a:off x="1462088" y="5588000"/>
            <a:ext cx="153987" cy="217488"/>
          </a:xfrm>
          <a:prstGeom prst="rect">
            <a:avLst/>
          </a:prstGeom>
          <a:gradFill rotWithShape="0">
            <a:gsLst>
              <a:gs pos="0">
                <a:srgbClr val="FF0000">
                  <a:gamma/>
                  <a:shade val="46275"/>
                  <a:invGamma/>
                </a:srgbClr>
              </a:gs>
              <a:gs pos="5000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97" name="Line 37"/>
          <p:cNvSpPr>
            <a:spLocks noChangeShapeType="1"/>
          </p:cNvSpPr>
          <p:nvPr/>
        </p:nvSpPr>
        <p:spPr bwMode="auto">
          <a:xfrm flipV="1">
            <a:off x="1616075" y="3816350"/>
            <a:ext cx="12223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98" name="Freeform 38"/>
          <p:cNvSpPr>
            <a:spLocks/>
          </p:cNvSpPr>
          <p:nvPr/>
        </p:nvSpPr>
        <p:spPr bwMode="auto">
          <a:xfrm>
            <a:off x="1462088" y="3695700"/>
            <a:ext cx="176212" cy="250825"/>
          </a:xfrm>
          <a:custGeom>
            <a:avLst/>
            <a:gdLst/>
            <a:ahLst/>
            <a:cxnLst>
              <a:cxn ang="0">
                <a:pos x="0" y="158"/>
              </a:cxn>
              <a:cxn ang="0">
                <a:pos x="111" y="0"/>
              </a:cxn>
            </a:cxnLst>
            <a:rect l="0" t="0" r="r" b="b"/>
            <a:pathLst>
              <a:path w="111" h="158">
                <a:moveTo>
                  <a:pt x="0" y="158"/>
                </a:moveTo>
                <a:lnTo>
                  <a:pt x="1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99" name="Line 39"/>
          <p:cNvSpPr>
            <a:spLocks noChangeShapeType="1"/>
          </p:cNvSpPr>
          <p:nvPr/>
        </p:nvSpPr>
        <p:spPr bwMode="auto">
          <a:xfrm flipV="1">
            <a:off x="1736725" y="3662363"/>
            <a:ext cx="193675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0" name="Line 40"/>
          <p:cNvSpPr>
            <a:spLocks noChangeShapeType="1"/>
          </p:cNvSpPr>
          <p:nvPr/>
        </p:nvSpPr>
        <p:spPr bwMode="auto">
          <a:xfrm flipV="1">
            <a:off x="1638300" y="3505200"/>
            <a:ext cx="277813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1" name="Line 41"/>
          <p:cNvSpPr>
            <a:spLocks noChangeShapeType="1"/>
          </p:cNvSpPr>
          <p:nvPr/>
        </p:nvSpPr>
        <p:spPr bwMode="auto">
          <a:xfrm>
            <a:off x="673100" y="5575300"/>
            <a:ext cx="887413" cy="138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2" name="Text Box 42"/>
          <p:cNvSpPr txBox="1">
            <a:spLocks noChangeArrowheads="1"/>
          </p:cNvSpPr>
          <p:nvPr/>
        </p:nvSpPr>
        <p:spPr bwMode="auto">
          <a:xfrm flipH="1">
            <a:off x="454025" y="5141913"/>
            <a:ext cx="477838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 Antiqua" pitchFamily="18" charset="0"/>
              </a:rPr>
              <a:t>LHe</a:t>
            </a:r>
            <a:endParaRPr lang="en-US" sz="1600">
              <a:latin typeface="Book Antiqua" pitchFamily="18" charset="0"/>
            </a:endParaRPr>
          </a:p>
        </p:txBody>
      </p:sp>
      <p:sp>
        <p:nvSpPr>
          <p:cNvPr id="169003" name="Line 43"/>
          <p:cNvSpPr>
            <a:spLocks noChangeShapeType="1"/>
          </p:cNvSpPr>
          <p:nvPr/>
        </p:nvSpPr>
        <p:spPr bwMode="auto">
          <a:xfrm flipH="1">
            <a:off x="1616075" y="5376863"/>
            <a:ext cx="0" cy="434975"/>
          </a:xfrm>
          <a:prstGeom prst="line">
            <a:avLst/>
          </a:prstGeom>
          <a:noFill/>
          <a:ln w="38100">
            <a:solidFill>
              <a:srgbClr val="00DFCA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4" name="Line 44"/>
          <p:cNvSpPr>
            <a:spLocks noChangeShapeType="1"/>
          </p:cNvSpPr>
          <p:nvPr/>
        </p:nvSpPr>
        <p:spPr bwMode="auto">
          <a:xfrm flipH="1">
            <a:off x="1462088" y="5372100"/>
            <a:ext cx="0" cy="434975"/>
          </a:xfrm>
          <a:prstGeom prst="line">
            <a:avLst/>
          </a:prstGeom>
          <a:noFill/>
          <a:ln w="38100">
            <a:solidFill>
              <a:srgbClr val="00DFCA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5" name="Line 45"/>
          <p:cNvSpPr>
            <a:spLocks noChangeShapeType="1"/>
          </p:cNvSpPr>
          <p:nvPr/>
        </p:nvSpPr>
        <p:spPr bwMode="auto">
          <a:xfrm>
            <a:off x="1924050" y="3505200"/>
            <a:ext cx="1427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6" name="Line 46"/>
          <p:cNvSpPr>
            <a:spLocks noChangeShapeType="1"/>
          </p:cNvSpPr>
          <p:nvPr/>
        </p:nvSpPr>
        <p:spPr bwMode="auto">
          <a:xfrm>
            <a:off x="1924050" y="3668713"/>
            <a:ext cx="1427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9007" name="Oval 47"/>
          <p:cNvSpPr>
            <a:spLocks noChangeAspect="1" noChangeArrowheads="1"/>
          </p:cNvSpPr>
          <p:nvPr/>
        </p:nvSpPr>
        <p:spPr bwMode="auto">
          <a:xfrm>
            <a:off x="1524000" y="5715000"/>
            <a:ext cx="82550" cy="82550"/>
          </a:xfrm>
          <a:prstGeom prst="ellipse">
            <a:avLst/>
          </a:prstGeom>
          <a:solidFill>
            <a:srgbClr val="00FF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08" name="Rectangle 48"/>
          <p:cNvSpPr>
            <a:spLocks noGrp="1" noChangeArrowheads="1"/>
          </p:cNvSpPr>
          <p:nvPr>
            <p:ph type="title"/>
          </p:nvPr>
        </p:nvSpPr>
        <p:spPr>
          <a:xfrm>
            <a:off x="368299" y="165100"/>
            <a:ext cx="8620425" cy="1063536"/>
          </a:xfrm>
          <a:noFill/>
          <a:ln/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9900"/>
                </a:solidFill>
                <a:latin typeface="+mn-lt"/>
              </a:rPr>
              <a:t>UCNA </a:t>
            </a:r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experiment</a:t>
            </a:r>
            <a:br>
              <a:rPr lang="en-US" sz="4800" b="1" dirty="0" smtClean="0">
                <a:solidFill>
                  <a:srgbClr val="FF9900"/>
                </a:solidFill>
                <a:latin typeface="+mn-lt"/>
              </a:rPr>
            </a:br>
            <a:r>
              <a:rPr lang="en-US" sz="3200" b="1" dirty="0" smtClean="0">
                <a:solidFill>
                  <a:srgbClr val="7030A0"/>
                </a:solidFill>
                <a:latin typeface="+mn-lt"/>
              </a:rPr>
              <a:t>First to study neutron decay properties with UCN</a:t>
            </a:r>
            <a:endParaRPr lang="en-US" sz="32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69009" name="Text Box 49"/>
          <p:cNvSpPr txBox="1">
            <a:spLocks noChangeArrowheads="1"/>
          </p:cNvSpPr>
          <p:nvPr/>
        </p:nvSpPr>
        <p:spPr bwMode="auto">
          <a:xfrm>
            <a:off x="2130425" y="1850935"/>
            <a:ext cx="70278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 b="1" dirty="0" smtClean="0">
                <a:solidFill>
                  <a:srgbClr val="990000"/>
                </a:solidFill>
                <a:latin typeface="Comic Sans MS" pitchFamily="66" charset="0"/>
              </a:rPr>
              <a:t>UCN source at 5K + 3 superconducting magnets at 4K </a:t>
            </a:r>
            <a:endParaRPr lang="en-US" sz="2000" b="1" dirty="0">
              <a:solidFill>
                <a:srgbClr val="990000"/>
              </a:solidFill>
              <a:latin typeface="Comic Sans MS" pitchFamily="66" charset="0"/>
            </a:endParaRPr>
          </a:p>
        </p:txBody>
      </p:sp>
      <p:sp>
        <p:nvSpPr>
          <p:cNvPr id="169011" name="Oval 51"/>
          <p:cNvSpPr>
            <a:spLocks noChangeAspect="1" noChangeArrowheads="1"/>
          </p:cNvSpPr>
          <p:nvPr/>
        </p:nvSpPr>
        <p:spPr bwMode="auto">
          <a:xfrm>
            <a:off x="5334000" y="5556250"/>
            <a:ext cx="82550" cy="82550"/>
          </a:xfrm>
          <a:prstGeom prst="ellipse">
            <a:avLst/>
          </a:prstGeom>
          <a:solidFill>
            <a:srgbClr val="FF0000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12" name="Oval 52"/>
          <p:cNvSpPr>
            <a:spLocks noChangeArrowheads="1"/>
          </p:cNvSpPr>
          <p:nvPr/>
        </p:nvSpPr>
        <p:spPr bwMode="auto">
          <a:xfrm>
            <a:off x="5638800" y="5410200"/>
            <a:ext cx="76200" cy="762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013" name="Oval 53"/>
          <p:cNvSpPr>
            <a:spLocks noChangeArrowheads="1"/>
          </p:cNvSpPr>
          <p:nvPr/>
        </p:nvSpPr>
        <p:spPr bwMode="auto">
          <a:xfrm>
            <a:off x="5562600" y="541020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7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50289E-6 C -0.0026 -0.02104 -0.0026 -0.0474 -0.00451 -0.0689 C -0.01094 -0.11121 -0.01302 -0.08208 -0.00608 -0.11121 C 0.0066 -0.14705 -0.0092 -0.2 0.00347 -0.21896 C 0.00399 -0.22451 -0.00295 -0.27006 -0.00295 -0.26983 C -0.00139 -0.27584 0.01059 -0.29572 0.01458 -0.29942 C 0.01754 -0.30196 0.04306 -0.30798 0.04306 -0.30774 C 0.05 -0.32162 0.05521 -0.31746 0.06684 -0.32046 C 0.075 -0.31977 0.09375 -0.31283 0.10191 -0.31191 C 0.11042 -0.31075 0.1059 -0.32462 0.11458 -0.323 C 0.11997 -0.32069 0.12535 -0.31954 0.13056 -0.31722 C 0.13351 -0.31584 0.13924 -0.31352 0.13924 -0.31329 C 0.14601 -0.30751 0.17917 -0.31029 0.1908 -0.30983 C 0.21875 -0.30867 0.21129 -0.30636 0.23924 -0.30566 C 0.28056 -0.29688 0.31302 -0.29896 0.35938 -0.29803 C 0.36823 -0.29641 0.37708 -0.2941 0.38542 -0.2904 C 0.38958 -0.28855 0.39861 -0.28462 0.39861 -0.28439 C 0.39965 -0.28324 0.40139 -0.28231 0.40278 -0.28069 C 0.40399 -0.27907 0.40451 -0.2763 0.40556 -0.27468 C 0.41076 -0.2689 0.41736 -0.26428 0.42326 -0.25919 C 0.42622 -0.25641 0.42882 -0.25225 0.43195 -0.24948 C 0.43872 -0.23607 0.43472 -0.24046 0.44201 -0.23399 C 0.44896 -0.22058 0.44497 -0.22497 0.45226 -0.21873 C 0.45313 -0.21688 0.45399 -0.21456 0.45521 -0.21295 C 0.45642 -0.21133 0.45816 -0.21087 0.4592 -0.20902 C 0.47118 -0.19098 0.45972 -0.20231 0.46945 -0.19352 C 0.47465 -0.18335 0.48038 -0.17456 0.48542 -0.16439 C 0.48767 -0.15468 0.49306 -0.14936 0.49705 -0.14127 C 0.50035 -0.12786 0.49566 -0.14289 0.50278 -0.13156 C 0.50833 -0.123 0.50955 -0.11283 0.51736 -0.10659 C 0.51823 -0.10451 0.5592 -0.1022 0.56059 -0.10058 C 0.56181 -0.09896 0.55469 -0.08763 0.55573 -0.08578 C 0.55677 -0.08416 0.52535 -0.09295 0.52622 -0.0911 C 0.52951 -0.08231 0.5283 -0.08647 0.53333 -0.07954 C 0.53403 -0.07769 0.54184 -0.06335 0.54063 -0.0622 C 0.5316 -0.05387 0.50017 -0.07329 0.50017 -0.07306 C 0.49201 -0.0726 0.48351 -0.08509 0.47795 -0.07746 C 0.46111 -0.05456 0.48611 -0.05572 0.47361 -0.04439 C 0.47014 -0.03699 0.44462 -0.04786 0.43837 -0.04786 " pathEditMode="fixed" rAng="0" ptsTypes="fffffffffffffffffffffffffffffffffffffff">
                                      <p:cBhvr>
                                        <p:cTn id="6" dur="10000" fill="hold"/>
                                        <p:tgtEl>
                                          <p:spTgt spid="169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00" y="-16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03 L -0.32378 -0.7965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69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0" y="-397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9 -0.003 L 0.31788 -0.09734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169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-47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 -0.0222 L -0.18282 0.03931 " pathEditMode="relative" rAng="0" ptsTypes="AA">
                                      <p:cBhvr>
                                        <p:cTn id="23" dur="8000" fill="hold"/>
                                        <p:tgtEl>
                                          <p:spTgt spid="169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07" grpId="0" animBg="1"/>
      <p:bldP spid="169007" grpId="1" animBg="1"/>
      <p:bldP spid="169011" grpId="0" animBg="1"/>
      <p:bldP spid="169011" grpId="1" animBg="1"/>
      <p:bldP spid="169012" grpId="0" animBg="1"/>
      <p:bldP spid="169012" grpId="1" animBg="1"/>
      <p:bldP spid="169013" grpId="0" animBg="1"/>
      <p:bldP spid="169013" grpId="1" animBg="1"/>
      <p:bldP spid="169013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755" t="9363" r="5910" b="11057"/>
          <a:stretch/>
        </p:blipFill>
        <p:spPr>
          <a:xfrm>
            <a:off x="4321832" y="-1"/>
            <a:ext cx="4822167" cy="2438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81" r="11689" b="22909"/>
          <a:stretch/>
        </p:blipFill>
        <p:spPr>
          <a:xfrm>
            <a:off x="271732" y="2514601"/>
            <a:ext cx="6096000" cy="289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7971" y="5728813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Note: this is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a </a:t>
            </a:r>
            <a:r>
              <a:rPr lang="en-US" b="1" dirty="0" smtClean="0">
                <a:solidFill>
                  <a:srgbClr val="FF0000"/>
                </a:solidFill>
              </a:rPr>
              <a:t>250</a:t>
            </a:r>
            <a:r>
              <a:rPr lang="en-US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 measurement of Parity Violation</a:t>
            </a:r>
            <a:endParaRPr lang="en-US" b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 result for the neutron β-asymmetry parameter A</a:t>
            </a:r>
            <a:r>
              <a:rPr lang="en-US" b="1" baseline="-25000" dirty="0">
                <a:solidFill>
                  <a:srgbClr val="C00000"/>
                </a:solidFill>
              </a:rPr>
              <a:t>0</a:t>
            </a:r>
            <a:r>
              <a:rPr lang="en-US" b="1" dirty="0">
                <a:solidFill>
                  <a:srgbClr val="C00000"/>
                </a:solidFill>
              </a:rPr>
              <a:t> from UCNA</a:t>
            </a:r>
          </a:p>
          <a:p>
            <a:r>
              <a:rPr lang="en-US" b="1" dirty="0" smtClean="0"/>
              <a:t>M</a:t>
            </a:r>
            <a:r>
              <a:rPr lang="en-US" b="1" dirty="0"/>
              <a:t>. Brown </a:t>
            </a:r>
            <a:r>
              <a:rPr lang="en-US" b="1" i="1" dirty="0"/>
              <a:t>et al.</a:t>
            </a:r>
            <a:r>
              <a:rPr lang="en-US" b="1" dirty="0"/>
              <a:t> (UCNA Collaboration), Phys. Rev. C 97, 035505 	(2018)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0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417"/>
            <a:ext cx="9143999" cy="66042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+mn-lt"/>
                <a:cs typeface="Times" panose="02020603050405020304" pitchFamily="18" charset="0"/>
              </a:rPr>
              <a:t>Discrete Transformations &amp; Symmetries</a:t>
            </a:r>
            <a:endParaRPr lang="en-US" b="1" dirty="0">
              <a:solidFill>
                <a:schemeClr val="accent6"/>
              </a:solidFill>
              <a:latin typeface="+mn-lt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600200" y="1676400"/>
            <a:ext cx="4884023" cy="1272064"/>
            <a:chOff x="2326793" y="784860"/>
            <a:chExt cx="4884023" cy="1272064"/>
          </a:xfrm>
        </p:grpSpPr>
        <p:graphicFrame>
          <p:nvGraphicFramePr>
            <p:cNvPr id="54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4458091" y="794925"/>
            <a:ext cx="2752725" cy="1252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" name="Equation" r:id="rId3" imgW="1701720" imgH="774360" progId="Equation.3">
                    <p:embed/>
                  </p:oleObj>
                </mc:Choice>
                <mc:Fallback>
                  <p:oleObj name="Equation" r:id="rId3" imgW="1701720" imgH="774360" progId="Equation.3">
                    <p:embed/>
                    <p:pic>
                      <p:nvPicPr>
                        <p:cNvPr id="54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8091" y="794925"/>
                          <a:ext cx="2752725" cy="1252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326793" y="784860"/>
              <a:ext cx="2129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Charge Conjugation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65769" y="168759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Reversal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69186" y="1242060"/>
              <a:ext cx="71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Parity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43000" y="1239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Transformations: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143000" y="36370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Symmetries: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46624" y="4054174"/>
                <a:ext cx="5803640" cy="1415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smtClean="0"/>
                  <a:t>If a Symmetry is conserved then the Hamiltonian is invariant:</a:t>
                </a:r>
              </a:p>
              <a:p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e.g.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 smtClean="0"/>
                  <a:t> such that a process: </a:t>
                </a:r>
                <a:r>
                  <a:rPr lang="en-US" dirty="0" err="1" smtClean="0"/>
                  <a:t>a+b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c+d</a:t>
                </a:r>
                <a:r>
                  <a:rPr lang="en-US" dirty="0" smtClean="0">
                    <a:sym typeface="Wingdings" panose="05000000000000000000" pitchFamily="2" charset="2"/>
                  </a:rPr>
                  <a:t>  </a:t>
                </a:r>
                <a:r>
                  <a:rPr lang="en-US" sz="2000" b="1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= 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c+d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ym typeface="Wingdings" panose="05000000000000000000" pitchFamily="2" charset="2"/>
                  </a:rPr>
                  <a:t>a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+b</a:t>
                </a:r>
                <a:endParaRPr lang="en-US" dirty="0" smtClean="0"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Thus a process and its transform are both equally likely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624" y="4054174"/>
                <a:ext cx="5803640" cy="1415772"/>
              </a:xfrm>
              <a:prstGeom prst="rect">
                <a:avLst/>
              </a:prstGeom>
              <a:blipFill>
                <a:blip r:embed="rId5"/>
                <a:stretch>
                  <a:fillRect l="-2521" t="-5603" b="-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90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202" r="31443" b="13013"/>
          <a:stretch/>
        </p:blipFill>
        <p:spPr>
          <a:xfrm>
            <a:off x="4314825" y="4309834"/>
            <a:ext cx="4829175" cy="2501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414" b="11082"/>
          <a:stretch/>
        </p:blipFill>
        <p:spPr>
          <a:xfrm>
            <a:off x="3176999" y="675356"/>
            <a:ext cx="5967001" cy="3279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408" y="845389"/>
            <a:ext cx="28898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Magnetic/Gravitational UCN Trap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Marginally trapped UCN are pre-cleaned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UCN are stored for up to 1.5 </a:t>
            </a:r>
            <a:r>
              <a:rPr lang="en-US" sz="2000" dirty="0" err="1" smtClean="0"/>
              <a:t>hr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28" y="8630"/>
            <a:ext cx="5926347" cy="66672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+mn-lt"/>
              </a:rPr>
              <a:t>New </a:t>
            </a:r>
            <a:r>
              <a:rPr lang="en-US" b="1" dirty="0" err="1" smtClean="0">
                <a:solidFill>
                  <a:schemeClr val="accent6"/>
                </a:solidFill>
                <a:latin typeface="+mn-lt"/>
              </a:rPr>
              <a:t>UCN</a:t>
            </a:r>
            <a:r>
              <a:rPr lang="en-US" b="1" dirty="0" err="1" smtClean="0">
                <a:solidFill>
                  <a:schemeClr val="accent6"/>
                </a:solidFill>
                <a:latin typeface="Symbol" panose="05050102010706020507" pitchFamily="18" charset="2"/>
              </a:rPr>
              <a:t>t</a:t>
            </a:r>
            <a:r>
              <a:rPr lang="en-US" b="1" dirty="0" smtClean="0">
                <a:solidFill>
                  <a:schemeClr val="accent6"/>
                </a:solidFill>
                <a:latin typeface="+mn-lt"/>
              </a:rPr>
              <a:t> Experiment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110" t="47583"/>
          <a:stretch/>
        </p:blipFill>
        <p:spPr>
          <a:xfrm>
            <a:off x="0" y="4244196"/>
            <a:ext cx="4327732" cy="26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5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51" b="16168"/>
          <a:stretch/>
        </p:blipFill>
        <p:spPr>
          <a:xfrm>
            <a:off x="116249" y="1302588"/>
            <a:ext cx="8911501" cy="3648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942" b="16359"/>
          <a:stretch/>
        </p:blipFill>
        <p:spPr>
          <a:xfrm>
            <a:off x="116249" y="1311215"/>
            <a:ext cx="8911501" cy="3631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43" y="5296619"/>
                <a:ext cx="7548113" cy="84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New Result: </a:t>
                </a:r>
                <a:r>
                  <a:rPr lang="en-US" sz="2400" dirty="0" err="1" smtClean="0">
                    <a:latin typeface="Symbol" panose="05050102010706020507" pitchFamily="18" charset="2"/>
                  </a:rPr>
                  <a:t>t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877.7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±0.7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−0.7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+0.3</m:t>
                        </m:r>
                      </m:sup>
                    </m:sSubSup>
                  </m:oMath>
                </a14:m>
                <a:r>
                  <a:rPr lang="en-US" sz="2400" dirty="0" smtClean="0"/>
                  <a:t> sec</a:t>
                </a:r>
                <a:endParaRPr lang="en-US" sz="2400" dirty="0"/>
              </a:p>
              <a:p>
                <a:r>
                  <a:rPr lang="en-US" sz="2400" dirty="0" smtClean="0"/>
                  <a:t>R. Pattie, et al, </a:t>
                </a:r>
                <a:r>
                  <a:rPr lang="en-US" sz="2400" dirty="0">
                    <a:hlinkClick r:id="rId4"/>
                  </a:rPr>
                  <a:t>Science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360, 6389</a:t>
                </a:r>
                <a:r>
                  <a:rPr lang="en-US" sz="2400" dirty="0"/>
                  <a:t> (</a:t>
                </a:r>
                <a:r>
                  <a:rPr lang="en-US" sz="2400" dirty="0" smtClean="0"/>
                  <a:t>2017)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43" y="5296619"/>
                <a:ext cx="7548113" cy="840615"/>
              </a:xfrm>
              <a:prstGeom prst="rect">
                <a:avLst/>
              </a:prstGeom>
              <a:blipFill>
                <a:blip r:embed="rId5"/>
                <a:stretch>
                  <a:fillRect l="-1211" t="-579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0114" y="560714"/>
            <a:ext cx="788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Active dagger detector  “terminates” the stored UCN</a:t>
            </a:r>
            <a:endParaRPr 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26" y="44604"/>
            <a:ext cx="8229600" cy="8683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Lifetime “Puzzle”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99"/>
          <a:stretch/>
        </p:blipFill>
        <p:spPr>
          <a:xfrm>
            <a:off x="685800" y="921592"/>
            <a:ext cx="6019800" cy="51401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19400" y="6031304"/>
            <a:ext cx="281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Lucy Reading-</a:t>
            </a:r>
            <a:r>
              <a:rPr lang="en-US" sz="1200" dirty="0" err="1"/>
              <a:t>Ikkanda</a:t>
            </a:r>
            <a:r>
              <a:rPr lang="en-US" sz="1200" dirty="0"/>
              <a:t>/Quanta Magazine;  </a:t>
            </a:r>
          </a:p>
          <a:p>
            <a:r>
              <a:rPr lang="en-US" sz="1200" dirty="0" smtClean="0"/>
              <a:t>Source</a:t>
            </a:r>
            <a:r>
              <a:rPr lang="en-US" sz="1200" dirty="0"/>
              <a:t>: pre-2017, </a:t>
            </a:r>
            <a:r>
              <a:rPr lang="en-US" sz="1200" dirty="0">
                <a:hlinkClick r:id="rId4"/>
              </a:rPr>
              <a:t>Particle Data Group</a:t>
            </a:r>
            <a:r>
              <a:rPr lang="en-US" sz="1200" dirty="0"/>
              <a:t>; </a:t>
            </a:r>
            <a:endParaRPr lang="en-US" sz="1200" dirty="0" smtClean="0"/>
          </a:p>
          <a:p>
            <a:r>
              <a:rPr lang="en-US" sz="1200" dirty="0" err="1" smtClean="0"/>
              <a:t>Serebrov</a:t>
            </a:r>
            <a:r>
              <a:rPr lang="en-US" sz="1200" dirty="0" smtClean="0"/>
              <a:t> </a:t>
            </a:r>
            <a:r>
              <a:rPr lang="en-US" sz="1200" dirty="0"/>
              <a:t>2017, </a:t>
            </a:r>
            <a:r>
              <a:rPr lang="en-US" sz="1200" dirty="0">
                <a:hlinkClick r:id="rId5"/>
              </a:rPr>
              <a:t>arxiv:1712.05663</a:t>
            </a:r>
            <a:r>
              <a:rPr lang="en-US" sz="1200" dirty="0"/>
              <a:t>; </a:t>
            </a:r>
            <a:endParaRPr lang="en-US" sz="1200" dirty="0" smtClean="0"/>
          </a:p>
          <a:p>
            <a:r>
              <a:rPr lang="en-US" sz="1200" dirty="0" smtClean="0"/>
              <a:t>Pattie</a:t>
            </a:r>
            <a:r>
              <a:rPr lang="en-US" sz="1200" dirty="0"/>
              <a:t>, 2018, </a:t>
            </a:r>
            <a:r>
              <a:rPr lang="en-US" sz="1200" dirty="0">
                <a:hlinkClick r:id="rId6"/>
              </a:rPr>
              <a:t>arxiv:1707.01817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28600" y="5548220"/>
            <a:ext cx="6906126" cy="13097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212781" y="5907505"/>
            <a:ext cx="698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So there must be some unknown systematic error in one of the techniques? Or …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7053" y="1430099"/>
            <a:ext cx="2646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Beam result -&gt; Measures # of produced protons</a:t>
            </a:r>
          </a:p>
          <a:p>
            <a:endParaRPr lang="en-US" dirty="0"/>
          </a:p>
          <a:p>
            <a:r>
              <a:rPr lang="en-US" dirty="0" smtClean="0"/>
              <a:t>Bottle result -&gt; Measures # of surviving neutrons for different storage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1520" y="3224463"/>
            <a:ext cx="7081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if instead of just: </a:t>
            </a:r>
          </a:p>
          <a:p>
            <a:r>
              <a:rPr lang="en-US" sz="3600" dirty="0" smtClean="0"/>
              <a:t>n </a:t>
            </a:r>
            <a:r>
              <a:rPr lang="en-US" sz="3600" dirty="0" smtClean="0">
                <a:sym typeface="Wingdings" panose="05000000000000000000" pitchFamily="2" charset="2"/>
              </a:rPr>
              <a:t> p + e</a:t>
            </a:r>
            <a:r>
              <a:rPr lang="en-US" sz="3600" baseline="30000" dirty="0" smtClean="0">
                <a:sym typeface="Wingdings" panose="05000000000000000000" pitchFamily="2" charset="2"/>
              </a:rPr>
              <a:t>-</a:t>
            </a:r>
            <a:r>
              <a:rPr lang="en-US" sz="3600" dirty="0" smtClean="0">
                <a:sym typeface="Wingdings" panose="05000000000000000000" pitchFamily="2" charset="2"/>
              </a:rPr>
              <a:t> + </a:t>
            </a:r>
            <a:r>
              <a:rPr lang="en-US" sz="3600" dirty="0" smtClean="0">
                <a:latin typeface="Symbol" panose="05050102010706020507" pitchFamily="18" charset="2"/>
                <a:sym typeface="Wingdings" panose="05000000000000000000" pitchFamily="2" charset="2"/>
              </a:rPr>
              <a:t>n</a:t>
            </a:r>
            <a:r>
              <a:rPr lang="en-US" sz="3600" baseline="-25000" dirty="0" smtClean="0">
                <a:sym typeface="Wingdings" panose="05000000000000000000" pitchFamily="2" charset="2"/>
              </a:rPr>
              <a:t>e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We could also have (just 1% of the time): </a:t>
            </a:r>
            <a:endParaRPr lang="en-US" sz="2800" dirty="0"/>
          </a:p>
          <a:p>
            <a:r>
              <a:rPr lang="en-US" sz="3600" dirty="0" smtClean="0"/>
              <a:t>n</a:t>
            </a:r>
            <a:r>
              <a:rPr lang="en-US" sz="2800" dirty="0" smtClean="0"/>
              <a:t>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3600" dirty="0" smtClean="0">
                <a:latin typeface="Symbol" panose="05050102010706020507" pitchFamily="18" charset="2"/>
                <a:sym typeface="Wingdings" panose="05000000000000000000" pitchFamily="2" charset="2"/>
              </a:rPr>
              <a:t>c </a:t>
            </a:r>
            <a:r>
              <a:rPr lang="en-US" sz="3600" dirty="0" smtClean="0">
                <a:sym typeface="Wingdings" panose="05000000000000000000" pitchFamily="2" charset="2"/>
              </a:rPr>
              <a:t>+ </a:t>
            </a:r>
            <a:r>
              <a:rPr lang="en-US" sz="3600" dirty="0" smtClean="0">
                <a:latin typeface="Symbol" panose="05050102010706020507" pitchFamily="18" charset="2"/>
                <a:sym typeface="Wingdings" panose="05000000000000000000" pitchFamily="2" charset="2"/>
              </a:rPr>
              <a:t>g</a:t>
            </a:r>
          </a:p>
          <a:p>
            <a:r>
              <a:rPr lang="en-US" sz="2800" dirty="0" smtClean="0">
                <a:solidFill>
                  <a:prstClr val="black"/>
                </a:solidFill>
                <a:sym typeface="Wingdings" panose="05000000000000000000" pitchFamily="2" charset="2"/>
              </a:rPr>
              <a:t>    </a:t>
            </a:r>
            <a:r>
              <a:rPr lang="en-US" sz="3600" dirty="0" smtClean="0">
                <a:latin typeface="Symbol" panose="05050102010706020507" pitchFamily="18" charset="2"/>
                <a:sym typeface="Wingdings" panose="05000000000000000000" pitchFamily="2" charset="2"/>
              </a:rPr>
              <a:t>c + </a:t>
            </a:r>
            <a:r>
              <a:rPr lang="en-US" sz="3600" dirty="0" err="1" smtClean="0">
                <a:sym typeface="Wingdings" panose="05000000000000000000" pitchFamily="2" charset="2"/>
              </a:rPr>
              <a:t>e</a:t>
            </a:r>
            <a:r>
              <a:rPr lang="en-US" sz="3600" baseline="30000" dirty="0" err="1" smtClean="0">
                <a:sym typeface="Wingdings" panose="05000000000000000000" pitchFamily="2" charset="2"/>
              </a:rPr>
              <a:t>+</a:t>
            </a:r>
            <a:r>
              <a:rPr lang="en-US" sz="3600" dirty="0" err="1" smtClean="0">
                <a:sym typeface="Wingdings" panose="05000000000000000000" pitchFamily="2" charset="2"/>
              </a:rPr>
              <a:t>e</a:t>
            </a:r>
            <a:r>
              <a:rPr lang="en-US" sz="3600" baseline="30000" dirty="0" smtClean="0">
                <a:sym typeface="Wingdings" panose="05000000000000000000" pitchFamily="2" charset="2"/>
              </a:rPr>
              <a:t>-</a:t>
            </a:r>
          </a:p>
          <a:p>
            <a:r>
              <a:rPr lang="en-US" sz="2800" dirty="0" smtClean="0">
                <a:solidFill>
                  <a:prstClr val="black"/>
                </a:solidFill>
                <a:sym typeface="Wingdings" panose="05000000000000000000" pitchFamily="2" charset="2"/>
              </a:rPr>
              <a:t>   </a:t>
            </a:r>
            <a:r>
              <a:rPr lang="en-US" sz="3600" dirty="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sz="3600" dirty="0">
                <a:latin typeface="Symbol" panose="05050102010706020507" pitchFamily="18" charset="2"/>
                <a:sym typeface="Wingdings" panose="05000000000000000000" pitchFamily="2" charset="2"/>
              </a:rPr>
              <a:t>c </a:t>
            </a:r>
            <a:r>
              <a:rPr lang="en-US" sz="3600" dirty="0" smtClean="0">
                <a:latin typeface="Symbol" panose="05050102010706020507" pitchFamily="18" charset="2"/>
                <a:sym typeface="Wingdings" panose="05000000000000000000" pitchFamily="2" charset="2"/>
              </a:rPr>
              <a:t>+ n</a:t>
            </a:r>
            <a:endParaRPr lang="en-US" sz="3600" baseline="30000" dirty="0" smtClean="0">
              <a:sym typeface="Wingdings" panose="05000000000000000000" pitchFamily="2" charset="2"/>
            </a:endParaRPr>
          </a:p>
          <a:p>
            <a:pPr marL="457200" indent="-457200">
              <a:buFont typeface="Symbol" panose="05050102010706020507" pitchFamily="18" charset="2"/>
              <a:buChar char=" "/>
            </a:pP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040"/>
          <a:stretch/>
        </p:blipFill>
        <p:spPr>
          <a:xfrm>
            <a:off x="128280" y="0"/>
            <a:ext cx="8911501" cy="322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7642" y="5030708"/>
            <a:ext cx="35733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Where </a:t>
            </a:r>
            <a:r>
              <a:rPr lang="en-US" sz="3200" dirty="0" smtClean="0">
                <a:solidFill>
                  <a:srgbClr val="C00000"/>
                </a:solidFill>
                <a:latin typeface="Symbol" panose="05050102010706020507" pitchFamily="18" charset="2"/>
              </a:rPr>
              <a:t>c</a:t>
            </a:r>
            <a:r>
              <a:rPr lang="en-US" sz="3200" dirty="0" smtClean="0">
                <a:solidFill>
                  <a:srgbClr val="C00000"/>
                </a:solidFill>
              </a:rPr>
              <a:t> is a new Dark Matter particle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9255" y="3500477"/>
            <a:ext cx="127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ym typeface="Symbol" panose="05050102010706020507" pitchFamily="18" charset="2"/>
              </a:rPr>
              <a:t>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08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36" y="138171"/>
            <a:ext cx="8662737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How do you Search for New Physics Quickly?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1" y="4768687"/>
            <a:ext cx="4940554" cy="179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45" t="8051" r="8928"/>
          <a:stretch/>
        </p:blipFill>
        <p:spPr>
          <a:xfrm>
            <a:off x="1236242" y="1369583"/>
            <a:ext cx="6069931" cy="3288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6022" y="4680275"/>
            <a:ext cx="244241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Electron Backscattering from Neutron Decay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88104" y="5423596"/>
            <a:ext cx="24424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Neutron Dark Matter Decay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30514" y="904454"/>
            <a:ext cx="3181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(You already have the </a:t>
            </a:r>
            <a:r>
              <a:rPr lang="en-US" sz="2000" b="1" dirty="0" smtClean="0">
                <a:solidFill>
                  <a:srgbClr val="C00000"/>
                </a:solidFill>
              </a:rPr>
              <a:t>data!)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36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176337"/>
            <a:ext cx="6648450" cy="4505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7528" y="1828243"/>
            <a:ext cx="250126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GEANT4 Backscattering</a:t>
            </a:r>
            <a:endParaRPr lang="en-US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4360" y="101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</a:rPr>
              <a:t>Simulate the Two Processes </a:t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(2 weeks) 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" y="1176337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1% dark matter decay branch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86584" y="1444752"/>
            <a:ext cx="155448" cy="752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0" y="1102222"/>
            <a:ext cx="6648450" cy="45053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4360" y="101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b="1" dirty="0" smtClean="0">
                <a:solidFill>
                  <a:schemeClr val="accent6"/>
                </a:solidFill>
              </a:rPr>
              <a:t>Analyze the Data</a:t>
            </a:r>
            <a:br>
              <a:rPr lang="en-US" sz="5300" b="1" dirty="0" smtClean="0">
                <a:solidFill>
                  <a:schemeClr val="accent6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(5 weeks)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01168" y="174054"/>
            <a:ext cx="88764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</a:rPr>
              <a:t>Determine Upper Limits and Write Paper</a:t>
            </a:r>
            <a:br>
              <a:rPr lang="en-US" b="1" dirty="0" smtClean="0">
                <a:solidFill>
                  <a:schemeClr val="accent6"/>
                </a:solidFill>
              </a:rPr>
            </a:br>
            <a:r>
              <a:rPr lang="en-US" sz="3600" dirty="0" smtClean="0">
                <a:solidFill>
                  <a:srgbClr val="FF0000"/>
                </a:solidFill>
              </a:rPr>
              <a:t>(2 weeks)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12" y="3300984"/>
            <a:ext cx="5209674" cy="3466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2"/>
          <a:stretch/>
        </p:blipFill>
        <p:spPr>
          <a:xfrm>
            <a:off x="0" y="1317054"/>
            <a:ext cx="4352544" cy="3186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5544" y="2124353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1% dark matter decay branch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67912" y="2267712"/>
            <a:ext cx="1463040" cy="33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55080" y="2493685"/>
            <a:ext cx="117669" cy="107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128334"/>
            <a:ext cx="8229600" cy="877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</a:rPr>
              <a:t>Submit Paper </a:t>
            </a:r>
            <a:r>
              <a:rPr lang="en-US" sz="3600" dirty="0" smtClean="0">
                <a:solidFill>
                  <a:srgbClr val="FF0000"/>
                </a:solidFill>
              </a:rPr>
              <a:t>(1 day) 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chemeClr val="accent6"/>
                </a:solidFill>
              </a:rPr>
              <a:t>Get it Published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(6 weeks)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835"/>
          <a:stretch/>
        </p:blipFill>
        <p:spPr>
          <a:xfrm>
            <a:off x="160931" y="1195721"/>
            <a:ext cx="8708749" cy="50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334000" cy="1219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Searches for a Neutron EDM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00322"/>
            <a:ext cx="8153400" cy="3505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E.M. Purcell and N.F. Ramsey, </a:t>
            </a:r>
            <a:r>
              <a:rPr lang="en-US" i="1" dirty="0" smtClean="0"/>
              <a:t>Phys. Rev</a:t>
            </a:r>
            <a:r>
              <a:rPr lang="en-US" dirty="0" smtClean="0"/>
              <a:t>. </a:t>
            </a:r>
            <a:r>
              <a:rPr lang="en-US" b="1" dirty="0" smtClean="0"/>
              <a:t>78</a:t>
            </a:r>
            <a:r>
              <a:rPr lang="en-US" dirty="0" smtClean="0"/>
              <a:t>, 807 (1950) </a:t>
            </a:r>
            <a:endParaRPr lang="en-US" dirty="0" smtClean="0">
              <a:solidFill>
                <a:srgbClr val="A50021"/>
              </a:solidFill>
            </a:endParaRPr>
          </a:p>
          <a:p>
            <a:pPr lvl="1"/>
            <a:r>
              <a:rPr lang="en-US" b="1" dirty="0" smtClean="0">
                <a:solidFill>
                  <a:srgbClr val="A50021"/>
                </a:solidFill>
              </a:rPr>
              <a:t>Searching for Parity Violation in Neutron Scattering</a:t>
            </a:r>
          </a:p>
          <a:p>
            <a:pPr lvl="1" eaLnBrk="1" hangingPunct="1"/>
            <a:r>
              <a:rPr lang="en-US" b="1" dirty="0" smtClean="0">
                <a:solidFill>
                  <a:srgbClr val="A50021"/>
                </a:solidFill>
              </a:rPr>
              <a:t>Pioneered Neutron Beam Magnetic Resonance</a:t>
            </a:r>
          </a:p>
        </p:txBody>
      </p:sp>
      <p:pic>
        <p:nvPicPr>
          <p:cNvPr id="183300" name="Picture 4" descr="ramse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4563" y="0"/>
            <a:ext cx="184943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1" name="Picture 5" descr="epurce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913" y="0"/>
            <a:ext cx="1919287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49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134" y="217974"/>
            <a:ext cx="5824779" cy="1420851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1: Parity Violation in the Electroweak Interaction</a:t>
            </a:r>
            <a:endParaRPr lang="en-US" sz="32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55612" y="6352261"/>
            <a:ext cx="1905000" cy="342900"/>
          </a:xfrm>
        </p:spPr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8" name="Object 49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56135" y="2697957"/>
          <a:ext cx="6715125" cy="52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Equation" r:id="rId4" imgW="3073320" imgH="241200" progId="Equation.3">
                  <p:embed/>
                </p:oleObj>
              </mc:Choice>
              <mc:Fallback>
                <p:oleObj name="Equation" r:id="rId4" imgW="3073320" imgH="241200" progId="Equation.3">
                  <p:embed/>
                  <p:pic>
                    <p:nvPicPr>
                      <p:cNvPr id="8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135" y="2697957"/>
                        <a:ext cx="6715125" cy="527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456135" y="1935484"/>
            <a:ext cx="5824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Consider beta-decay of polarized </a:t>
            </a:r>
            <a:r>
              <a:rPr lang="en-US" dirty="0" smtClean="0">
                <a:solidFill>
                  <a:schemeClr val="accent2"/>
                </a:solidFill>
              </a:rPr>
              <a:t>neutron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Polarization = spin = axial vector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934551" y="2168200"/>
            <a:ext cx="783103" cy="455066"/>
            <a:chOff x="6104809" y="2920877"/>
            <a:chExt cx="1040677" cy="674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104809" y="2920877"/>
                  <a:ext cx="383182" cy="616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4809" y="2920877"/>
                  <a:ext cx="383182" cy="6161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/>
            <p:cNvSpPr txBox="1"/>
            <p:nvPr/>
          </p:nvSpPr>
          <p:spPr>
            <a:xfrm>
              <a:off x="6420558" y="2979555"/>
              <a:ext cx="341746" cy="616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762304" y="2920877"/>
                  <a:ext cx="383182" cy="6161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1350" dirty="0" err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304" y="2920877"/>
                  <a:ext cx="383182" cy="616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/>
          <p:cNvSpPr txBox="1"/>
          <p:nvPr/>
        </p:nvSpPr>
        <p:spPr>
          <a:xfrm>
            <a:off x="833933" y="4401374"/>
            <a:ext cx="7673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experiment               </a:t>
            </a:r>
            <a:r>
              <a:rPr lang="en-US" sz="3200" dirty="0"/>
              <a:t>≠ </a:t>
            </a:r>
            <a:r>
              <a:rPr lang="en-US" sz="2400" dirty="0"/>
              <a:t>                 this experiment</a:t>
            </a:r>
          </a:p>
          <a:p>
            <a:r>
              <a:rPr lang="en-US" sz="2400" dirty="0"/>
              <a:t>                        then Parity is not Conserved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44720" y="5569963"/>
            <a:ext cx="5363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Which implies N</a:t>
            </a:r>
            <a:r>
              <a:rPr lang="en-US" sz="2100" b="1" baseline="-25000" dirty="0">
                <a:solidFill>
                  <a:srgbClr val="C00000"/>
                </a:solidFill>
              </a:rPr>
              <a:t>e</a:t>
            </a:r>
            <a:r>
              <a:rPr lang="en-US" sz="2100" b="1" dirty="0">
                <a:solidFill>
                  <a:srgbClr val="C00000"/>
                </a:solidFill>
              </a:rPr>
              <a:t> = 1 + </a:t>
            </a:r>
            <a:r>
              <a:rPr lang="en-US" sz="2100" b="1" dirty="0">
                <a:solidFill>
                  <a:srgbClr val="C00000"/>
                </a:solidFill>
                <a:latin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rgbClr val="C00000"/>
                </a:solidFill>
              </a:rPr>
              <a:t> cos</a:t>
            </a:r>
            <a:r>
              <a:rPr lang="en-US" sz="2100" b="1" dirty="0">
                <a:solidFill>
                  <a:srgbClr val="C00000"/>
                </a:solidFill>
                <a:sym typeface="Symbol" panose="05050102010706020507" pitchFamily="18" charset="2"/>
              </a:rPr>
              <a:t></a:t>
            </a:r>
          </a:p>
          <a:p>
            <a:r>
              <a:rPr lang="en-US" sz="2100" b="1" dirty="0">
                <a:solidFill>
                  <a:srgbClr val="C00000"/>
                </a:solidFill>
                <a:sym typeface="Symbol" panose="05050102010706020507" pitchFamily="18" charset="2"/>
              </a:rPr>
              <a:t>    </a:t>
            </a:r>
            <a:r>
              <a:rPr lang="en-US" sz="2100" b="1" dirty="0">
                <a:solidFill>
                  <a:srgbClr val="C00000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rgbClr val="C00000"/>
                </a:solidFill>
                <a:sym typeface="Symbol" panose="05050102010706020507" pitchFamily="18" charset="2"/>
              </a:rPr>
              <a:t> = asymmetry</a:t>
            </a:r>
            <a:endParaRPr lang="en-US" sz="2100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4555" y="3461106"/>
            <a:ext cx="7673645" cy="1111770"/>
            <a:chOff x="1046074" y="3471808"/>
            <a:chExt cx="10231526" cy="1482361"/>
          </a:xfrm>
        </p:grpSpPr>
        <p:grpSp>
          <p:nvGrpSpPr>
            <p:cNvPr id="10" name="Group 9"/>
            <p:cNvGrpSpPr/>
            <p:nvPr/>
          </p:nvGrpSpPr>
          <p:grpSpPr>
            <a:xfrm rot="5400000">
              <a:off x="1395502" y="3214902"/>
              <a:ext cx="870857" cy="1569714"/>
              <a:chOff x="7587342" y="152400"/>
              <a:chExt cx="870857" cy="1569714"/>
            </a:xfrm>
          </p:grpSpPr>
          <p:sp>
            <p:nvSpPr>
              <p:cNvPr id="14" name="Up Arrow 13"/>
              <p:cNvSpPr/>
              <p:nvPr/>
            </p:nvSpPr>
            <p:spPr>
              <a:xfrm>
                <a:off x="7863250" y="152400"/>
                <a:ext cx="292996" cy="1569714"/>
              </a:xfrm>
              <a:prstGeom prst="upArrow">
                <a:avLst/>
              </a:prstGeom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587342" y="533400"/>
                <a:ext cx="870857" cy="914400"/>
              </a:xfrm>
              <a:prstGeom prst="ellipse">
                <a:avLst/>
              </a:prstGeom>
              <a:ln>
                <a:noFill/>
              </a:ln>
              <a:scene3d>
                <a:camera prst="orthographicFront"/>
                <a:lightRig rig="balanced" dir="t"/>
              </a:scene3d>
              <a:sp3d>
                <a:bevelT w="457200" h="4572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10057314" y="3214903"/>
              <a:ext cx="870857" cy="1569714"/>
              <a:chOff x="7587342" y="152400"/>
              <a:chExt cx="870857" cy="1569714"/>
            </a:xfrm>
          </p:grpSpPr>
          <p:sp>
            <p:nvSpPr>
              <p:cNvPr id="18" name="Up Arrow 17"/>
              <p:cNvSpPr/>
              <p:nvPr/>
            </p:nvSpPr>
            <p:spPr>
              <a:xfrm>
                <a:off x="7863250" y="152400"/>
                <a:ext cx="292996" cy="1569714"/>
              </a:xfrm>
              <a:prstGeom prst="upArrow">
                <a:avLst/>
              </a:prstGeom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587342" y="533400"/>
                <a:ext cx="870857" cy="914400"/>
              </a:xfrm>
              <a:prstGeom prst="ellipse">
                <a:avLst/>
              </a:prstGeom>
              <a:ln>
                <a:noFill/>
              </a:ln>
              <a:scene3d>
                <a:camera prst="orthographicFront"/>
                <a:lightRig rig="balanced" dir="t"/>
              </a:scene3d>
              <a:sp3d>
                <a:bevelT w="457200" h="4572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6" name="Straight Arrow Connector 25"/>
            <p:cNvCxnSpPr/>
            <p:nvPr/>
          </p:nvCxnSpPr>
          <p:spPr bwMode="auto">
            <a:xfrm flipV="1">
              <a:off x="2999232" y="3970774"/>
              <a:ext cx="1594713" cy="1302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Oval 26"/>
            <p:cNvSpPr/>
            <p:nvPr/>
          </p:nvSpPr>
          <p:spPr bwMode="auto">
            <a:xfrm>
              <a:off x="2999231" y="3916680"/>
              <a:ext cx="121920" cy="1219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latin typeface="Arial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H="1">
              <a:off x="7804730" y="3986736"/>
              <a:ext cx="1477818" cy="1302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36" name="Group 35"/>
            <p:cNvGrpSpPr/>
            <p:nvPr/>
          </p:nvGrpSpPr>
          <p:grpSpPr>
            <a:xfrm>
              <a:off x="8301497" y="4019635"/>
              <a:ext cx="472794" cy="830995"/>
              <a:chOff x="3474822" y="2771898"/>
              <a:chExt cx="472794" cy="830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3474822" y="2771898"/>
                    <a:ext cx="40806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oMath>
                      </m:oMathPara>
                    </a14:m>
                    <a:endParaRPr lang="en-US" sz="1350" dirty="0" err="1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4822" y="2771898"/>
                    <a:ext cx="408061" cy="6155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TextBox 37"/>
              <p:cNvSpPr txBox="1"/>
              <p:nvPr/>
            </p:nvSpPr>
            <p:spPr>
              <a:xfrm>
                <a:off x="3587939" y="3202784"/>
                <a:ext cx="35967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e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879897" y="3471808"/>
              <a:ext cx="3140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59759" y="3487039"/>
              <a:ext cx="3140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576120" y="4123174"/>
              <a:ext cx="472794" cy="830995"/>
              <a:chOff x="3474822" y="2771898"/>
              <a:chExt cx="472794" cy="830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3474822" y="2771898"/>
                    <a:ext cx="408061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oMath>
                      </m:oMathPara>
                    </a14:m>
                    <a:endParaRPr lang="en-US" sz="1350" dirty="0" err="1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4822" y="2771898"/>
                    <a:ext cx="408061" cy="61555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TextBox 54"/>
              <p:cNvSpPr txBox="1"/>
              <p:nvPr/>
            </p:nvSpPr>
            <p:spPr>
              <a:xfrm>
                <a:off x="3587939" y="3202784"/>
                <a:ext cx="35967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e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958759" y="5320981"/>
            <a:ext cx="1992571" cy="927419"/>
            <a:chOff x="7945011" y="5322675"/>
            <a:chExt cx="2656761" cy="1236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540815" y="5322675"/>
                  <a:ext cx="32564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en-US" sz="1050" dirty="0" err="1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0815" y="5322675"/>
                  <a:ext cx="325645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30000" t="-38333" r="-10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9662244" y="5667300"/>
              <a:ext cx="41353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5400000">
              <a:off x="8098762" y="6051278"/>
              <a:ext cx="337689" cy="645191"/>
              <a:chOff x="7587342" y="152400"/>
              <a:chExt cx="870857" cy="1569714"/>
            </a:xfrm>
          </p:grpSpPr>
          <p:sp>
            <p:nvSpPr>
              <p:cNvPr id="44" name="Up Arrow 43"/>
              <p:cNvSpPr/>
              <p:nvPr/>
            </p:nvSpPr>
            <p:spPr>
              <a:xfrm>
                <a:off x="7863250" y="152400"/>
                <a:ext cx="292996" cy="1569714"/>
              </a:xfrm>
              <a:prstGeom prst="upArrow">
                <a:avLst/>
              </a:prstGeom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587342" y="533400"/>
                <a:ext cx="870857" cy="914400"/>
              </a:xfrm>
              <a:prstGeom prst="ellipse">
                <a:avLst/>
              </a:prstGeom>
              <a:ln>
                <a:noFill/>
              </a:ln>
              <a:scene3d>
                <a:camera prst="orthographicFront"/>
                <a:lightRig rig="balanced" dir="t"/>
              </a:scene3d>
              <a:sp3d>
                <a:bevelT w="457200" h="4572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 bwMode="auto">
            <a:xfrm flipV="1">
              <a:off x="8301497" y="5657674"/>
              <a:ext cx="1216450" cy="7172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flipV="1">
              <a:off x="8275048" y="6358745"/>
              <a:ext cx="1555740" cy="137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9031858" y="5910572"/>
              <a:ext cx="3447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q</a:t>
              </a: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8859328" y="6047117"/>
              <a:ext cx="172529" cy="310551"/>
            </a:xfrm>
            <a:custGeom>
              <a:avLst/>
              <a:gdLst>
                <a:gd name="connsiteX0" fmla="*/ 0 w 172529"/>
                <a:gd name="connsiteY0" fmla="*/ 0 h 310551"/>
                <a:gd name="connsiteX1" fmla="*/ 120770 w 172529"/>
                <a:gd name="connsiteY1" fmla="*/ 112143 h 310551"/>
                <a:gd name="connsiteX2" fmla="*/ 172529 w 172529"/>
                <a:gd name="connsiteY2" fmla="*/ 310551 h 31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529" h="310551">
                  <a:moveTo>
                    <a:pt x="0" y="0"/>
                  </a:moveTo>
                  <a:cubicBezTo>
                    <a:pt x="46007" y="30192"/>
                    <a:pt x="92015" y="60385"/>
                    <a:pt x="120770" y="112143"/>
                  </a:cubicBezTo>
                  <a:cubicBezTo>
                    <a:pt x="149525" y="163902"/>
                    <a:pt x="161027" y="237226"/>
                    <a:pt x="172529" y="31055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853539" y="6159125"/>
              <a:ext cx="7482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spin</a:t>
              </a: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6934200" y="3813048"/>
            <a:ext cx="91440" cy="9144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latin typeface="Arial" charset="0"/>
            </a:endParaRPr>
          </a:p>
        </p:txBody>
      </p:sp>
      <p:pic>
        <p:nvPicPr>
          <p:cNvPr id="48" name="Picture 2" descr="http://tdlee.ccast.ac.cn/images/TD_Lee_rbrc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t="4445" r="20734" b="50000"/>
          <a:stretch/>
        </p:blipFill>
        <p:spPr bwMode="auto">
          <a:xfrm>
            <a:off x="0" y="1"/>
            <a:ext cx="1456135" cy="15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r="3333" b="9465"/>
          <a:stretch/>
        </p:blipFill>
        <p:spPr>
          <a:xfrm>
            <a:off x="7596417" y="0"/>
            <a:ext cx="1547583" cy="1565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320" y="15618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T.D. Lee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29550" y="15420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C.N. Yang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43690" y="3151347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Polarized neutron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809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6" grpId="0" animBg="1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9785"/>
            <a:ext cx="11912706" cy="66775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95400" y="840141"/>
            <a:ext cx="11912706" cy="4217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295400" y="9144"/>
            <a:ext cx="11912706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/>
                </a:solidFill>
              </a:rPr>
              <a:t>EDM </a:t>
            </a:r>
            <a:r>
              <a:rPr lang="en-US" sz="4800" b="1" dirty="0">
                <a:solidFill>
                  <a:schemeClr val="accent6"/>
                </a:solidFill>
              </a:rPr>
              <a:t>M</a:t>
            </a:r>
            <a:r>
              <a:rPr lang="en-US" sz="4800" b="1" dirty="0" smtClean="0">
                <a:solidFill>
                  <a:schemeClr val="accent6"/>
                </a:solidFill>
              </a:rPr>
              <a:t>easurement Uncertainty</a:t>
            </a:r>
          </a:p>
        </p:txBody>
      </p:sp>
    </p:spTree>
    <p:extLst>
      <p:ext uri="{BB962C8B-B14F-4D97-AF65-F5344CB8AC3E}">
        <p14:creationId xmlns:p14="http://schemas.microsoft.com/office/powerpoint/2010/main" val="34075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</a:blip>
          <a:srcRect l="18959" r="12622"/>
          <a:stretch/>
        </p:blipFill>
        <p:spPr>
          <a:xfrm>
            <a:off x="155448" y="427823"/>
            <a:ext cx="8842247" cy="6430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73736"/>
            <a:ext cx="914400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6"/>
                </a:solidFill>
              </a:rPr>
              <a:t>How to Measure an EDM</a:t>
            </a:r>
          </a:p>
        </p:txBody>
      </p:sp>
    </p:spTree>
    <p:extLst>
      <p:ext uri="{BB962C8B-B14F-4D97-AF65-F5344CB8AC3E}">
        <p14:creationId xmlns:p14="http://schemas.microsoft.com/office/powerpoint/2010/main" val="8986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>Best Neutron EDM Limit: </a:t>
            </a:r>
            <a:br>
              <a:rPr lang="en-US" sz="4900" b="1" dirty="0" smtClean="0">
                <a:solidFill>
                  <a:srgbClr val="FF9900"/>
                </a:solidFill>
                <a:latin typeface="+mn-lt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 pitchFamily="66" charset="0"/>
              </a:rPr>
              <a:t>ILL-Grenoble neutron EDM Experiment</a:t>
            </a:r>
          </a:p>
        </p:txBody>
      </p:sp>
      <p:pic>
        <p:nvPicPr>
          <p:cNvPr id="187395" name="Picture 3" descr="ill_ed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22738" y="1905000"/>
            <a:ext cx="4038600" cy="4754563"/>
          </a:xfrm>
        </p:spPr>
      </p:pic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228600" y="1447800"/>
            <a:ext cx="3505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Trapped Ultra-Cold </a:t>
            </a: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Neutrons (UCN) with</a:t>
            </a: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N</a:t>
            </a:r>
            <a:r>
              <a:rPr lang="en-US" sz="2400" baseline="-25000" dirty="0">
                <a:solidFill>
                  <a:srgbClr val="000000"/>
                </a:solidFill>
                <a:latin typeface="Helvetica" pitchFamily="34" charset="0"/>
              </a:rPr>
              <a:t>UCN</a:t>
            </a:r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 = 0.5 UCN/cc</a:t>
            </a:r>
          </a:p>
          <a:p>
            <a:pPr eaLnBrk="1" hangingPunct="1"/>
            <a:endParaRPr lang="en-US" sz="2400" dirty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|E| = 5 - 10 kV/cm</a:t>
            </a:r>
          </a:p>
          <a:p>
            <a:pPr eaLnBrk="1" hangingPunct="1"/>
            <a:endParaRPr lang="en-US" sz="2400" dirty="0">
              <a:solidFill>
                <a:srgbClr val="000000"/>
              </a:solidFill>
              <a:latin typeface="Helvetica" pitchFamily="34" charset="0"/>
            </a:endParaRP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Helvetica" pitchFamily="34" charset="0"/>
              </a:rPr>
              <a:t>100 sec storage time</a:t>
            </a:r>
          </a:p>
          <a:p>
            <a:pPr eaLnBrk="1" hangingPunct="1"/>
            <a:endParaRPr lang="en-US" sz="2400" dirty="0">
              <a:solidFill>
                <a:srgbClr val="FF9933"/>
              </a:solidFill>
              <a:latin typeface="Helvetica" pitchFamily="34" charset="0"/>
            </a:endParaRPr>
          </a:p>
          <a:p>
            <a:pPr eaLnBrk="1" hangingPunct="1"/>
            <a:r>
              <a:rPr lang="en-US" sz="2400" b="1" dirty="0">
                <a:solidFill>
                  <a:srgbClr val="FF9933"/>
                </a:solidFill>
                <a:latin typeface="Helvetica" pitchFamily="34" charset="0"/>
              </a:rPr>
              <a:t>       </a:t>
            </a:r>
            <a:r>
              <a:rPr lang="en-US" sz="2400" b="1" dirty="0" err="1">
                <a:solidFill>
                  <a:srgbClr val="FF9933"/>
                </a:solidFill>
                <a:latin typeface="Symbol" pitchFamily="18" charset="2"/>
              </a:rPr>
              <a:t>s</a:t>
            </a:r>
            <a:r>
              <a:rPr lang="en-US" sz="2400" b="1" baseline="-25000" dirty="0" err="1">
                <a:solidFill>
                  <a:srgbClr val="FF9933"/>
                </a:solidFill>
                <a:latin typeface="Helvetica" pitchFamily="34" charset="0"/>
              </a:rPr>
              <a:t>d</a:t>
            </a:r>
            <a:r>
              <a:rPr lang="en-US" sz="2400" b="1" baseline="-25000" dirty="0">
                <a:solidFill>
                  <a:srgbClr val="FF9933"/>
                </a:solidFill>
                <a:latin typeface="Helvetica" pitchFamily="34" charset="0"/>
              </a:rPr>
              <a:t> </a:t>
            </a:r>
            <a:r>
              <a:rPr lang="en-US" sz="2400" b="1" dirty="0">
                <a:solidFill>
                  <a:srgbClr val="FF9933"/>
                </a:solidFill>
                <a:latin typeface="Helvetica" pitchFamily="34" charset="0"/>
              </a:rPr>
              <a:t>= 3 x 10</a:t>
            </a:r>
            <a:r>
              <a:rPr lang="en-US" sz="2400" b="1" baseline="30000" dirty="0">
                <a:solidFill>
                  <a:srgbClr val="FF9933"/>
                </a:solidFill>
                <a:latin typeface="Helvetica" pitchFamily="34" charset="0"/>
              </a:rPr>
              <a:t>-26</a:t>
            </a:r>
            <a:r>
              <a:rPr lang="en-US" sz="2400" b="1" dirty="0">
                <a:solidFill>
                  <a:srgbClr val="FF9933"/>
                </a:solidFill>
                <a:latin typeface="Helvetica" pitchFamily="34" charset="0"/>
              </a:rPr>
              <a:t> e cm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3352800" y="1066800"/>
            <a:ext cx="523240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None/>
              <a:defRPr/>
            </a:pPr>
            <a:r>
              <a:rPr lang="en-US" sz="2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Harris et al. Phys. Rev. Lett. 82, 904 (1999)</a:t>
            </a: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SzPct val="100000"/>
              <a:buFont typeface="Wingdings" pitchFamily="2" charset="2"/>
              <a:buNone/>
              <a:defRPr/>
            </a:pPr>
            <a:r>
              <a:rPr lang="en-US" sz="2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Baker et al. </a:t>
            </a:r>
            <a:r>
              <a:rPr lang="en-US" b="1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Phys. Rev. Lett. 97, 131801 (2006)</a:t>
            </a:r>
            <a:r>
              <a:rPr lang="en-US" b="1">
                <a:solidFill>
                  <a:srgbClr val="66FF33"/>
                </a:solidFill>
                <a:latin typeface="Calibri"/>
              </a:rPr>
              <a:t> </a:t>
            </a:r>
          </a:p>
        </p:txBody>
      </p:sp>
      <p:sp>
        <p:nvSpPr>
          <p:cNvPr id="187398" name="AutoShape 6"/>
          <p:cNvSpPr>
            <a:spLocks noChangeArrowheads="1"/>
          </p:cNvSpPr>
          <p:nvPr/>
        </p:nvSpPr>
        <p:spPr bwMode="auto">
          <a:xfrm>
            <a:off x="381000" y="4191000"/>
            <a:ext cx="228600" cy="533400"/>
          </a:xfrm>
          <a:prstGeom prst="curvedRight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7030A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1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848600" cy="1524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F9900"/>
                </a:solidFill>
                <a:latin typeface="+mn-lt"/>
              </a:rPr>
              <a:t>New Searches for Neutron EDM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Enhanced number of stored neutrons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Increased electric field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Minimizing systematic effects</a:t>
            </a:r>
          </a:p>
        </p:txBody>
      </p:sp>
    </p:spTree>
    <p:extLst>
      <p:ext uri="{BB962C8B-B14F-4D97-AF65-F5344CB8AC3E}">
        <p14:creationId xmlns:p14="http://schemas.microsoft.com/office/powerpoint/2010/main" val="181641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34284" cy="9008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Sources &amp; EDM Searches</a:t>
            </a:r>
            <a:endParaRPr lang="en-US" sz="3600" b="1" dirty="0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 descr="http://www.lib.utexas.edu/maps/world_maps/world_pol495.jpg"/>
          <p:cNvPicPr>
            <a:picLocks noChangeAspect="1" noChangeArrowheads="1"/>
          </p:cNvPicPr>
          <p:nvPr/>
        </p:nvPicPr>
        <p:blipFill rotWithShape="1">
          <a:blip r:embed="rId3" cstate="print"/>
          <a:srcRect t="3798"/>
          <a:stretch/>
        </p:blipFill>
        <p:spPr bwMode="auto">
          <a:xfrm>
            <a:off x="-1145686" y="1066800"/>
            <a:ext cx="11585086" cy="5791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438400" y="4724400"/>
            <a:ext cx="3972306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Research Reactors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Proton Accelerators (spallation sources)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  <a:p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1828800"/>
            <a:ext cx="12275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NIST NCNR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1600200"/>
            <a:ext cx="441146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ILL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2667000"/>
            <a:ext cx="102829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PULSTAR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NCSU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1981200"/>
            <a:ext cx="744114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FRMII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447800"/>
            <a:ext cx="644728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PNPI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>
            <a:off x="5105400" y="1632466"/>
            <a:ext cx="381000" cy="27253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62400" y="1981200"/>
            <a:ext cx="533400" cy="3810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1"/>
          </p:cNvCxnSpPr>
          <p:nvPr/>
        </p:nvCxnSpPr>
        <p:spPr>
          <a:xfrm flipH="1" flipV="1">
            <a:off x="4572000" y="2133600"/>
            <a:ext cx="609600" cy="3226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9716" y="2935069"/>
            <a:ext cx="1261884" cy="646331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LANSCE 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Los Alamos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47800" y="1295400"/>
            <a:ext cx="1571969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SNS Oak Ridge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9600" y="2819400"/>
            <a:ext cx="478016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PSI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54330" y="1910834"/>
            <a:ext cx="758862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JPARC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8600" y="1383268"/>
            <a:ext cx="947695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TRIUMF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1" name="Straight Arrow Connector 30"/>
          <p:cNvCxnSpPr>
            <a:stCxn id="28" idx="0"/>
          </p:cNvCxnSpPr>
          <p:nvPr/>
        </p:nvCxnSpPr>
        <p:spPr>
          <a:xfrm flipH="1" flipV="1">
            <a:off x="4572000" y="2286000"/>
            <a:ext cx="86608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9600" y="1828800"/>
            <a:ext cx="304800" cy="3048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81200" y="2057400"/>
            <a:ext cx="381000" cy="533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981200" y="2590800"/>
            <a:ext cx="152400" cy="3810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990600" y="2667000"/>
            <a:ext cx="76200" cy="2286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752600" y="1600200"/>
            <a:ext cx="304800" cy="9906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077200" y="2324100"/>
            <a:ext cx="381000" cy="3429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923A-60D7-47FC-8EA3-F464E313A2A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48073" y="5345668"/>
            <a:ext cx="2738122" cy="369332"/>
          </a:xfrm>
          <a:prstGeom prst="rect">
            <a:avLst/>
          </a:prstGeom>
          <a:solidFill>
            <a:schemeClr val="bg1"/>
          </a:solidFill>
          <a:ln w="444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Neutron EDM</a:t>
            </a:r>
            <a:r>
              <a:rPr lang="en-US" b="1" dirty="0" smtClean="0">
                <a:solidFill>
                  <a:srgbClr val="00B050"/>
                </a:solidFill>
              </a:rPr>
              <a:t> Experiments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The image “http://www.sns.gov/images/site_plans/00-04492D_web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80851" y="38795"/>
            <a:ext cx="5427708" cy="3030470"/>
          </a:xfrm>
          <a:prstGeom prst="rect">
            <a:avLst/>
          </a:prstGeom>
          <a:noFill/>
        </p:spPr>
      </p:pic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13" y="6762"/>
            <a:ext cx="3836258" cy="1173639"/>
          </a:xfrm>
          <a:ln/>
        </p:spPr>
        <p:txBody>
          <a:bodyPr vert="horz" wrap="square" lIns="68580" tIns="34290" rIns="87746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30137" algn="l"/>
            <a:r>
              <a:rPr lang="en-US" sz="2700" b="1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nEDM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at </a:t>
            </a:r>
            <a:b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 Ridge Spallation 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</a:t>
            </a:r>
            <a: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- SNS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97" y="2743035"/>
            <a:ext cx="6705863" cy="3164810"/>
          </a:xfrm>
          <a:ln/>
        </p:spPr>
        <p:txBody>
          <a:bodyPr vert="horz" wrap="square" lIns="68580" tIns="34290" rIns="87746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</a:pPr>
            <a:r>
              <a:rPr lang="en-US" sz="1600" dirty="0"/>
              <a:t>High trapped neutron densities </a:t>
            </a:r>
            <a:r>
              <a:rPr lang="en-US" sz="1600" b="1" dirty="0" smtClean="0">
                <a:solidFill>
                  <a:srgbClr val="7030A0"/>
                </a:solidFill>
              </a:rPr>
              <a:t>(</a:t>
            </a:r>
            <a:r>
              <a:rPr lang="en-US" sz="1600" b="1" dirty="0" err="1" smtClean="0">
                <a:solidFill>
                  <a:srgbClr val="7030A0"/>
                </a:solidFill>
              </a:rPr>
              <a:t>SFHe</a:t>
            </a:r>
            <a:r>
              <a:rPr lang="en-US" sz="1600" b="1" dirty="0" smtClean="0">
                <a:solidFill>
                  <a:srgbClr val="7030A0"/>
                </a:solidFill>
              </a:rPr>
              <a:t>)</a:t>
            </a:r>
            <a:endParaRPr lang="en-US" sz="1600" b="1" dirty="0">
              <a:solidFill>
                <a:srgbClr val="7030A0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sz="1600" dirty="0" err="1" smtClean="0"/>
              <a:t>LHe</a:t>
            </a:r>
            <a:r>
              <a:rPr lang="en-US" sz="1600" dirty="0" smtClean="0"/>
              <a:t> as HV insulator</a:t>
            </a:r>
            <a:endParaRPr lang="en-US" sz="1600" dirty="0"/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sz="1600" dirty="0" smtClean="0"/>
              <a:t>Use </a:t>
            </a:r>
            <a:r>
              <a:rPr lang="en-US" sz="1600" dirty="0"/>
              <a:t>of a </a:t>
            </a:r>
            <a:r>
              <a:rPr lang="en-US" sz="1600" baseline="32000" dirty="0"/>
              <a:t>3</a:t>
            </a:r>
            <a:r>
              <a:rPr lang="en-US" sz="1600" dirty="0"/>
              <a:t>He co-magnetometer and superconducting shield</a:t>
            </a:r>
            <a:br>
              <a:rPr lang="en-US" sz="1600" dirty="0"/>
            </a:br>
            <a:endParaRPr lang="en-US" sz="1600" i="1" dirty="0" smtClean="0"/>
          </a:p>
          <a:p>
            <a:pPr>
              <a:spcBef>
                <a:spcPts val="0"/>
              </a:spcBef>
            </a:pPr>
            <a:r>
              <a:rPr lang="en-US" sz="1600" dirty="0"/>
              <a:t>Variation of </a:t>
            </a:r>
            <a:r>
              <a:rPr lang="en-US" sz="1600" dirty="0" err="1"/>
              <a:t>LHe</a:t>
            </a:r>
            <a:r>
              <a:rPr lang="en-US" sz="1600" dirty="0"/>
              <a:t> temperature to study v x E systematics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</a:t>
            </a:r>
            <a:endParaRPr lang="en-US" sz="1600" dirty="0" smtClean="0">
              <a:sym typeface="Wingdings" pitchFamily="2" charset="2"/>
            </a:endParaRPr>
          </a:p>
          <a:p>
            <a:pPr>
              <a:spcBef>
                <a:spcPts val="0"/>
              </a:spcBef>
            </a:pPr>
            <a:r>
              <a:rPr lang="en-US" sz="1600" dirty="0" smtClean="0">
                <a:sym typeface="Wingdings" pitchFamily="2" charset="2"/>
              </a:rPr>
              <a:t>Precession frequency measurement via two techniques</a:t>
            </a:r>
            <a:endParaRPr lang="en-US" sz="1600" i="1" dirty="0" smtClean="0"/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/>
          </a:p>
          <a:p>
            <a:pPr>
              <a:spcBef>
                <a:spcPts val="0"/>
              </a:spcBef>
            </a:pPr>
            <a:r>
              <a:rPr lang="en-US" sz="1600" dirty="0" smtClean="0"/>
              <a:t>Sensitivity </a:t>
            </a:r>
            <a:r>
              <a:rPr lang="en-US" sz="1600" dirty="0"/>
              <a:t>reach: </a:t>
            </a:r>
            <a:r>
              <a:rPr lang="en-US" sz="1600" b="1" dirty="0" err="1">
                <a:solidFill>
                  <a:srgbClr val="7030A0"/>
                </a:solidFill>
              </a:rPr>
              <a:t>d</a:t>
            </a:r>
            <a:r>
              <a:rPr lang="en-US" sz="1600" b="1" baseline="-6000" dirty="0" err="1">
                <a:solidFill>
                  <a:srgbClr val="7030A0"/>
                </a:solidFill>
              </a:rPr>
              <a:t>n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smtClean="0">
                <a:solidFill>
                  <a:srgbClr val="7030A0"/>
                </a:solidFill>
              </a:rPr>
              <a:t>&lt; </a:t>
            </a:r>
            <a:r>
              <a:rPr lang="en-US" sz="1600" b="1" dirty="0">
                <a:solidFill>
                  <a:srgbClr val="7030A0"/>
                </a:solidFill>
              </a:rPr>
              <a:t>3</a:t>
            </a:r>
            <a:r>
              <a:rPr lang="en-US" sz="1600" b="1" dirty="0" smtClean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x 10</a:t>
            </a:r>
            <a:r>
              <a:rPr lang="en-US" sz="1600" b="1" baseline="32000" dirty="0">
                <a:solidFill>
                  <a:srgbClr val="7030A0"/>
                </a:solidFill>
              </a:rPr>
              <a:t>–28</a:t>
            </a:r>
            <a:r>
              <a:rPr lang="en-US" sz="1600" b="1" dirty="0">
                <a:solidFill>
                  <a:srgbClr val="7030A0"/>
                </a:solidFill>
              </a:rPr>
              <a:t> e</a:t>
            </a:r>
            <a:r>
              <a:rPr lang="en-US" sz="1600" b="1" dirty="0">
                <a:solidFill>
                  <a:srgbClr val="7030A0"/>
                </a:solidFill>
                <a:latin typeface="Times" pitchFamily="18" charset="0"/>
                <a:cs typeface="Times" pitchFamily="18" charset="0"/>
                <a:sym typeface="Times" pitchFamily="18" charset="0"/>
              </a:rPr>
              <a:t>-</a:t>
            </a:r>
            <a:r>
              <a:rPr lang="en-US" sz="1600" b="1" dirty="0">
                <a:solidFill>
                  <a:srgbClr val="7030A0"/>
                </a:solidFill>
              </a:rPr>
              <a:t>cm  (in 3 calendar yrs) </a:t>
            </a:r>
            <a:endParaRPr lang="en-US" sz="1600" i="1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421281" y="1315164"/>
            <a:ext cx="2090015" cy="600164"/>
          </a:xfrm>
          <a:prstGeom prst="rect">
            <a:avLst/>
          </a:prstGeom>
          <a:solidFill>
            <a:srgbClr val="009999"/>
          </a:solidFill>
          <a:ln w="9525" algn="ctr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</a:rPr>
              <a:t>Concept: </a:t>
            </a:r>
          </a:p>
          <a:p>
            <a:r>
              <a:rPr lang="en-US" sz="1100" b="1" dirty="0">
                <a:solidFill>
                  <a:srgbClr val="FFFF00"/>
                </a:solidFill>
              </a:rPr>
              <a:t>R. </a:t>
            </a:r>
            <a:r>
              <a:rPr lang="en-US" sz="1100" b="1" dirty="0" err="1">
                <a:solidFill>
                  <a:srgbClr val="FFFF00"/>
                </a:solidFill>
              </a:rPr>
              <a:t>Golub</a:t>
            </a:r>
            <a:r>
              <a:rPr lang="en-US" sz="1100" b="1" dirty="0">
                <a:solidFill>
                  <a:srgbClr val="FFFF00"/>
                </a:solidFill>
              </a:rPr>
              <a:t> &amp; S. K. </a:t>
            </a:r>
            <a:r>
              <a:rPr lang="en-US" sz="1100" b="1" dirty="0" err="1">
                <a:solidFill>
                  <a:srgbClr val="FFFF00"/>
                </a:solidFill>
              </a:rPr>
              <a:t>Lamoreaux</a:t>
            </a:r>
            <a:r>
              <a:rPr lang="en-US" sz="1100" b="1" dirty="0">
                <a:solidFill>
                  <a:srgbClr val="FFFF00"/>
                </a:solidFill>
              </a:rPr>
              <a:t>, Phys. Rep. 237, 1 (1994)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240630" y="3759990"/>
            <a:ext cx="1714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5530292" y="4970910"/>
            <a:ext cx="3087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“Most ambitious </a:t>
            </a:r>
            <a:r>
              <a:rPr lang="en-US" sz="1600" b="1" dirty="0" err="1">
                <a:solidFill>
                  <a:srgbClr val="FF0000"/>
                </a:solidFill>
              </a:rPr>
              <a:t>nEDM</a:t>
            </a:r>
            <a:r>
              <a:rPr lang="en-US" sz="1600" b="1" dirty="0">
                <a:solidFill>
                  <a:srgbClr val="FF0000"/>
                </a:solidFill>
              </a:rPr>
              <a:t> experiment that is currently underway</a:t>
            </a:r>
            <a:r>
              <a:rPr lang="en-US" sz="1600" b="1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sz="1600" b="1" dirty="0" err="1" smtClean="0">
                <a:solidFill>
                  <a:srgbClr val="FF0000"/>
                </a:solidFill>
              </a:rPr>
              <a:t>nEDM@SNS</a:t>
            </a:r>
            <a:r>
              <a:rPr lang="en-US" sz="1600" b="1" dirty="0" smtClean="0">
                <a:solidFill>
                  <a:srgbClr val="FF0000"/>
                </a:solidFill>
              </a:rPr>
              <a:t> Review Committee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7" y="1225449"/>
            <a:ext cx="608165" cy="606968"/>
          </a:xfrm>
          <a:prstGeom prst="rect">
            <a:avLst/>
          </a:prstGeom>
        </p:spPr>
      </p:pic>
      <p:pic>
        <p:nvPicPr>
          <p:cNvPr id="442372" name="Picture 4" descr="http://energy.gov/sites/prod/files/styles/large/public/DOE%20logo.png?itok=4IdTDQy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1" y="1222796"/>
            <a:ext cx="606517" cy="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655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0" y="3276600"/>
            <a:ext cx="5486400" cy="2567940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dirty="0"/>
              <a:t>R. Alarcon, R. </a:t>
            </a:r>
            <a:r>
              <a:rPr lang="en-US" sz="1400" dirty="0" err="1"/>
              <a:t>Dipert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Arizona State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G. Seidel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Brown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D. </a:t>
            </a:r>
            <a:r>
              <a:rPr lang="en-US" sz="1400" dirty="0" err="1"/>
              <a:t>Budker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UC Berkeley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M. </a:t>
            </a:r>
            <a:r>
              <a:rPr lang="en-US" sz="1400" dirty="0" err="1"/>
              <a:t>Blatnik</a:t>
            </a:r>
            <a:r>
              <a:rPr lang="en-US" sz="1400" dirty="0"/>
              <a:t>, R. Carr, B. Filippone, C. </a:t>
            </a:r>
            <a:r>
              <a:rPr lang="en-US" sz="1400" dirty="0" err="1"/>
              <a:t>Osthelder</a:t>
            </a:r>
            <a:r>
              <a:rPr lang="en-US" sz="1400" dirty="0"/>
              <a:t>,  S. Slutsky, X. Sun, C. Swank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California </a:t>
            </a:r>
            <a:r>
              <a:rPr lang="en-US" sz="1400" i="1" dirty="0" smtClean="0">
                <a:solidFill>
                  <a:srgbClr val="FF0000"/>
                </a:solidFill>
              </a:rPr>
              <a:t>Institute </a:t>
            </a:r>
            <a:r>
              <a:rPr lang="en-US" sz="1400" i="1" dirty="0">
                <a:solidFill>
                  <a:srgbClr val="FF0000"/>
                </a:solidFill>
              </a:rPr>
              <a:t>of </a:t>
            </a:r>
            <a:r>
              <a:rPr lang="en-US" sz="1400" i="1" dirty="0" smtClean="0">
                <a:solidFill>
                  <a:srgbClr val="FF0000"/>
                </a:solidFill>
              </a:rPr>
              <a:t>Technology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M. Ahmed, M. Busch, P. –H. Chu, H. Gao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Duke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I. </a:t>
            </a:r>
            <a:r>
              <a:rPr lang="en-US" sz="1400" dirty="0" err="1"/>
              <a:t>Silvera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Harvard </a:t>
            </a:r>
            <a:r>
              <a:rPr lang="en-US" sz="1400" i="1" dirty="0" smtClean="0">
                <a:solidFill>
                  <a:srgbClr val="FF0000"/>
                </a:solidFill>
              </a:rPr>
              <a:t>University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M. </a:t>
            </a:r>
            <a:r>
              <a:rPr lang="en-US" sz="1400" dirty="0" err="1"/>
              <a:t>Karcz</a:t>
            </a:r>
            <a:r>
              <a:rPr lang="en-US" sz="1400" dirty="0"/>
              <a:t>, C.-Y. Liu, J. Long, H.O. Meyer, M. Snow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Indiana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C. Crawford, T. </a:t>
            </a:r>
            <a:r>
              <a:rPr lang="en-US" sz="1400" dirty="0" err="1"/>
              <a:t>Gorringe</a:t>
            </a:r>
            <a:r>
              <a:rPr lang="en-US" sz="1400" dirty="0"/>
              <a:t>, W. </a:t>
            </a:r>
            <a:r>
              <a:rPr lang="en-US" sz="1400" dirty="0" err="1"/>
              <a:t>Korsch</a:t>
            </a:r>
            <a:r>
              <a:rPr lang="en-US" sz="1400" dirty="0"/>
              <a:t>, E. Martin, N. Nouri, B. Plaster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University of Kentucky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953000" y="-133137"/>
            <a:ext cx="4267199" cy="7905537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2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 smtClean="0"/>
              <a:t>L</a:t>
            </a:r>
            <a:r>
              <a:rPr lang="en-US" sz="1400" dirty="0"/>
              <a:t>. Bartoszek, D. Beck, C. </a:t>
            </a:r>
            <a:r>
              <a:rPr lang="en-US" sz="1400" dirty="0" err="1"/>
              <a:t>Daurer</a:t>
            </a:r>
            <a:r>
              <a:rPr lang="en-US" sz="1400" dirty="0"/>
              <a:t>, J.-C. Peng, T. Rao, S. Williamson, L. Yang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University of Illinois Urbana-Champaign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dirty="0" smtClean="0"/>
              <a:t>S</a:t>
            </a:r>
            <a:r>
              <a:rPr lang="en-US" sz="1400" dirty="0"/>
              <a:t>. Clayton, S. Currie, T. Ito, Y, Kim, M. </a:t>
            </a:r>
            <a:r>
              <a:rPr lang="en-US" sz="1400" dirty="0" err="1"/>
              <a:t>Makela</a:t>
            </a:r>
            <a:r>
              <a:rPr lang="en-US" sz="1400" dirty="0"/>
              <a:t>, J. Ramsey, </a:t>
            </a:r>
            <a:r>
              <a:rPr lang="en-US" sz="1400" dirty="0" err="1"/>
              <a:t>W.Sondheim</a:t>
            </a:r>
            <a:r>
              <a:rPr lang="en-US" sz="1400" dirty="0"/>
              <a:t>. Z, Tang, W. Wei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Los Alamos National Lab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K. Dow, D. </a:t>
            </a:r>
            <a:r>
              <a:rPr lang="en-US" sz="1400" dirty="0" err="1"/>
              <a:t>Hasell</a:t>
            </a:r>
            <a:r>
              <a:rPr lang="en-US" sz="1400" dirty="0"/>
              <a:t>, E. </a:t>
            </a:r>
            <a:r>
              <a:rPr lang="en-US" sz="1400" dirty="0" err="1"/>
              <a:t>Ihloff</a:t>
            </a:r>
            <a:r>
              <a:rPr lang="en-US" sz="1400" dirty="0"/>
              <a:t>, J. Kelsey, J. Maxwell, R. Milner, R. Redwine, E. </a:t>
            </a:r>
            <a:r>
              <a:rPr lang="en-US" sz="1400" dirty="0" err="1"/>
              <a:t>Tsentalovich</a:t>
            </a:r>
            <a:r>
              <a:rPr lang="en-US" sz="1400" dirty="0"/>
              <a:t>, C. Vidal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Massachusetts Institute of Technology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D. Dutta, E. Leggett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Mississippi State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R. Golub, C. Gould, D. </a:t>
            </a:r>
            <a:r>
              <a:rPr lang="en-US" sz="1400" dirty="0" err="1"/>
              <a:t>Haase</a:t>
            </a:r>
            <a:r>
              <a:rPr lang="en-US" sz="1400" dirty="0"/>
              <a:t>, A. </a:t>
            </a:r>
            <a:r>
              <a:rPr lang="en-US" sz="1400" dirty="0" err="1"/>
              <a:t>Hawari</a:t>
            </a:r>
            <a:r>
              <a:rPr lang="en-US" sz="1400" dirty="0"/>
              <a:t>, P. Huffman, E. Korobkina, K. Leung, A. Reid, A. Young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North Carolina State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R. Allen, V. Cianciolo, Y. </a:t>
            </a:r>
            <a:r>
              <a:rPr lang="en-US" sz="1400" dirty="0" err="1"/>
              <a:t>Efremenko</a:t>
            </a:r>
            <a:r>
              <a:rPr lang="en-US" sz="1400" dirty="0"/>
              <a:t>, P. Mueller, S. </a:t>
            </a:r>
            <a:r>
              <a:rPr lang="en-US" sz="1400" dirty="0" err="1"/>
              <a:t>Penttila</a:t>
            </a:r>
            <a:r>
              <a:rPr lang="en-US" sz="1400" dirty="0"/>
              <a:t>, W. Yao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Oak Ridge National Lab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M. Hayden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Simon Fraser </a:t>
            </a:r>
            <a:r>
              <a:rPr lang="en-US" sz="1400" i="1" dirty="0" smtClean="0">
                <a:solidFill>
                  <a:srgbClr val="FF0000"/>
                </a:solidFill>
              </a:rPr>
              <a:t>University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dirty="0" smtClean="0"/>
              <a:t>A. Holley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rgbClr val="FF0000"/>
                </a:solidFill>
              </a:rPr>
              <a:t>Tennessee Technological Institute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dirty="0" smtClean="0"/>
              <a:t>L</a:t>
            </a:r>
            <a:r>
              <a:rPr lang="en-US" sz="1400" dirty="0"/>
              <a:t>. </a:t>
            </a:r>
            <a:r>
              <a:rPr lang="en-US" sz="1400" dirty="0" err="1" smtClean="0"/>
              <a:t>Barrón</a:t>
            </a:r>
            <a:r>
              <a:rPr lang="en-US" sz="1400" dirty="0" smtClean="0"/>
              <a:t>-Palos</a:t>
            </a:r>
            <a:endParaRPr lang="en-US" sz="1400" dirty="0" smtClean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s-ES" sz="1400" i="1" dirty="0">
                <a:solidFill>
                  <a:srgbClr val="FF0000"/>
                </a:solidFill>
              </a:rPr>
              <a:t>Universidad Nacional </a:t>
            </a:r>
            <a:r>
              <a:rPr lang="es-ES" sz="1400" i="1" dirty="0" err="1">
                <a:solidFill>
                  <a:srgbClr val="FF0000"/>
                </a:solidFill>
              </a:rPr>
              <a:t>Auton</a:t>
            </a:r>
            <a:r>
              <a:rPr lang="en-US" sz="1400" i="1" dirty="0">
                <a:solidFill>
                  <a:srgbClr val="FF0000"/>
                </a:solidFill>
              </a:rPr>
              <a:t>ó</a:t>
            </a:r>
            <a:r>
              <a:rPr lang="es-ES" sz="1400" i="1" dirty="0" err="1">
                <a:solidFill>
                  <a:srgbClr val="FF0000"/>
                </a:solidFill>
              </a:rPr>
              <a:t>ma</a:t>
            </a:r>
            <a:r>
              <a:rPr lang="es-ES" sz="1400" i="1" dirty="0">
                <a:solidFill>
                  <a:srgbClr val="FF0000"/>
                </a:solidFill>
              </a:rPr>
              <a:t> de </a:t>
            </a:r>
            <a:r>
              <a:rPr lang="es-ES" sz="1400" i="1" dirty="0" err="1">
                <a:solidFill>
                  <a:srgbClr val="FF0000"/>
                </a:solidFill>
              </a:rPr>
              <a:t>Mexico</a:t>
            </a:r>
            <a:endParaRPr lang="en-US" sz="1400" i="1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G. Greene, N. </a:t>
            </a:r>
            <a:r>
              <a:rPr lang="en-US" sz="1400" dirty="0" err="1"/>
              <a:t>Fomin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University of Tennessee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S. Stanislaus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Valparaiso University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S. Baeβ</a:t>
            </a:r>
            <a:r>
              <a:rPr lang="en-US" sz="1400" dirty="0" err="1"/>
              <a:t>ler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University of Virginia</a:t>
            </a:r>
            <a:endParaRPr lang="en-US" sz="1400" dirty="0">
              <a:solidFill>
                <a:srgbClr val="FF000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400" dirty="0"/>
              <a:t>S. </a:t>
            </a:r>
            <a:r>
              <a:rPr lang="en-US" sz="1400" dirty="0" err="1"/>
              <a:t>Lamoreaux</a:t>
            </a:r>
            <a:endParaRPr lang="en-US" sz="1400" dirty="0"/>
          </a:p>
          <a:p>
            <a:pPr algn="ctr"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Yale University 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AF860C-DBDF-4F6E-9679-A42BA824A23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97349" y="3683407"/>
            <a:ext cx="295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Project Manager: V. Cianciolo</a:t>
            </a:r>
          </a:p>
          <a:p>
            <a:r>
              <a:rPr lang="en-US" sz="1600" dirty="0">
                <a:solidFill>
                  <a:srgbClr val="7030A0"/>
                </a:solidFill>
              </a:rPr>
              <a:t>Spokesperson:      BWF</a:t>
            </a:r>
          </a:p>
        </p:txBody>
      </p:sp>
      <p:pic>
        <p:nvPicPr>
          <p:cNvPr id="10" name="Picture 9" descr="https://lh3.googleusercontent.com/J5lgyKeIsmLkOrdFy1BUKBVxg4X1eucd8t0tnFhOC5wV=w1931-h128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4805680" cy="32766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2618" y="209949"/>
            <a:ext cx="2584731" cy="106680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SNS </a:t>
            </a:r>
            <a:r>
              <a:rPr lang="en-US" b="1" dirty="0" err="1" smtClean="0">
                <a:solidFill>
                  <a:srgbClr val="FFFF00"/>
                </a:solidFill>
              </a:rPr>
              <a:t>nEDM</a:t>
            </a:r>
            <a:r>
              <a:rPr lang="en-US" b="1" dirty="0" smtClean="0">
                <a:solidFill>
                  <a:srgbClr val="FFFF00"/>
                </a:solidFill>
              </a:rPr>
              <a:t>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4204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Experimental Components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F087A-9818-43B0-9A30-4827251C63D9}" type="slidenum">
              <a:rPr lang="en-US" smtClean="0"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419600" y="983580"/>
            <a:ext cx="4795467" cy="5036220"/>
            <a:chOff x="1318128" y="1036045"/>
            <a:chExt cx="4970576" cy="52160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B3E8F0-3553-4520-91F0-39A9CAA42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79" t="5977" r="24440" b="3219"/>
            <a:stretch/>
          </p:blipFill>
          <p:spPr>
            <a:xfrm>
              <a:off x="3393527" y="1223797"/>
              <a:ext cx="2542190" cy="46705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4F79D-7AD9-4136-A776-DB018E8E3E32}"/>
                </a:ext>
              </a:extLst>
            </p:cNvPr>
            <p:cNvSpPr txBox="1"/>
            <p:nvPr/>
          </p:nvSpPr>
          <p:spPr>
            <a:xfrm>
              <a:off x="1318128" y="4075234"/>
              <a:ext cx="17224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MEASUREMENT CELLS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7FF6F5-CEBA-481B-8129-7993029EF12D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3040541" y="4329150"/>
              <a:ext cx="1534657" cy="3887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F9FBDD-3F49-4B2D-A506-9F6CA450BCD5}"/>
                </a:ext>
              </a:extLst>
            </p:cNvPr>
            <p:cNvSpPr txBox="1"/>
            <p:nvPr/>
          </p:nvSpPr>
          <p:spPr>
            <a:xfrm>
              <a:off x="1543531" y="5043409"/>
              <a:ext cx="146343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MAGNET PACKAGE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22D532-6976-41E8-918E-B706C4F07F2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3006969" y="4914502"/>
              <a:ext cx="1160585" cy="382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80B2CB-76E0-45CC-B136-094FABDDB542}"/>
                </a:ext>
              </a:extLst>
            </p:cNvPr>
            <p:cNvSpPr txBox="1"/>
            <p:nvPr/>
          </p:nvSpPr>
          <p:spPr>
            <a:xfrm>
              <a:off x="1831279" y="2720173"/>
              <a:ext cx="1175690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MAGNETIC SHIELD HOUSE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EB226DD-0E72-4B23-A354-5F97349AF1E5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3006969" y="3077964"/>
              <a:ext cx="455602" cy="1096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6AF85-66BE-4570-818C-DC6007B55523}"/>
                </a:ext>
              </a:extLst>
            </p:cNvPr>
            <p:cNvSpPr txBox="1"/>
            <p:nvPr/>
          </p:nvSpPr>
          <p:spPr>
            <a:xfrm>
              <a:off x="5241701" y="1036045"/>
              <a:ext cx="1047003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POLARIZED 3He SOURCE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69D5B3-9FF9-45B1-B137-37F8B01DDA0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05397" y="1393836"/>
              <a:ext cx="436304" cy="245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9BA5B-D3F4-438D-9BE1-17EECC01D3FA}"/>
                </a:ext>
              </a:extLst>
            </p:cNvPr>
            <p:cNvSpPr txBox="1"/>
            <p:nvPr/>
          </p:nvSpPr>
          <p:spPr>
            <a:xfrm>
              <a:off x="5241701" y="1644313"/>
              <a:ext cx="104700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INJECTION MODULE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D00E3A-1DC0-4DF4-9FB9-F04116B8BC1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4517649" y="1898229"/>
              <a:ext cx="724052" cy="28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5D19A1-C3E6-4CAC-B484-F36882A2ED68}"/>
                </a:ext>
              </a:extLst>
            </p:cNvPr>
            <p:cNvSpPr txBox="1"/>
            <p:nvPr/>
          </p:nvSpPr>
          <p:spPr>
            <a:xfrm>
              <a:off x="3290143" y="5952042"/>
              <a:ext cx="27489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NOTE: Neutron beam goes into page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3" y="3408131"/>
            <a:ext cx="3627890" cy="2489459"/>
          </a:xfrm>
          <a:prstGeom prst="rect">
            <a:avLst/>
          </a:prstGeom>
        </p:spPr>
      </p:pic>
      <p:pic>
        <p:nvPicPr>
          <p:cNvPr id="23" name="Picture 19" descr="einstein2"/>
          <p:cNvPicPr>
            <a:picLocks noChangeAspect="1" noChangeArrowheads="1"/>
          </p:cNvPicPr>
          <p:nvPr/>
        </p:nvPicPr>
        <p:blipFill>
          <a:blip r:embed="rId4" cstate="print"/>
          <a:srcRect r="58546" b="4297"/>
          <a:stretch>
            <a:fillRect/>
          </a:stretch>
        </p:blipFill>
        <p:spPr bwMode="auto">
          <a:xfrm>
            <a:off x="6781800" y="2842864"/>
            <a:ext cx="243628" cy="81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 flipV="1">
            <a:off x="3424687" y="4641011"/>
            <a:ext cx="3838755" cy="87290"/>
          </a:xfrm>
          <a:prstGeom prst="straightConnector1">
            <a:avLst/>
          </a:prstGeom>
          <a:ln w="41275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1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457200" y="889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4400" b="1">
                <a:solidFill>
                  <a:srgbClr val="FF9900"/>
                </a:solidFill>
                <a:latin typeface="Comic Sans MS" pitchFamily="66" charset="0"/>
              </a:rPr>
              <a:t>New Technique for n-EDM</a:t>
            </a:r>
          </a:p>
        </p:txBody>
      </p:sp>
      <p:sp>
        <p:nvSpPr>
          <p:cNvPr id="169988" name="AutoShape 4"/>
          <p:cNvSpPr>
            <a:spLocks noChangeAspect="1" noChangeArrowheads="1"/>
          </p:cNvSpPr>
          <p:nvPr/>
        </p:nvSpPr>
        <p:spPr bwMode="auto">
          <a:xfrm>
            <a:off x="4071938" y="3276600"/>
            <a:ext cx="384175" cy="384175"/>
          </a:xfrm>
          <a:prstGeom prst="flowChartSummingJunction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6612" name="AutoShape 5"/>
          <p:cNvSpPr>
            <a:spLocks noChangeAspect="1" noChangeArrowheads="1"/>
          </p:cNvSpPr>
          <p:nvPr/>
        </p:nvSpPr>
        <p:spPr bwMode="auto">
          <a:xfrm>
            <a:off x="3352800" y="2514600"/>
            <a:ext cx="384175" cy="384175"/>
          </a:xfrm>
          <a:prstGeom prst="flowChartSummingJunction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>
              <a:solidFill>
                <a:srgbClr val="006600"/>
              </a:solidFill>
              <a:latin typeface="Calibri" pitchFamily="34" charset="0"/>
            </a:endParaRPr>
          </a:p>
        </p:txBody>
      </p:sp>
      <p:sp>
        <p:nvSpPr>
          <p:cNvPr id="196613" name="AutoShape 6"/>
          <p:cNvSpPr>
            <a:spLocks noChangeAspect="1" noChangeArrowheads="1"/>
          </p:cNvSpPr>
          <p:nvPr/>
        </p:nvSpPr>
        <p:spPr bwMode="auto">
          <a:xfrm>
            <a:off x="3352800" y="3962400"/>
            <a:ext cx="384175" cy="384175"/>
          </a:xfrm>
          <a:prstGeom prst="flowChartSummingJunction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6614" name="AutoShape 7"/>
          <p:cNvSpPr>
            <a:spLocks noChangeAspect="1" noChangeArrowheads="1"/>
          </p:cNvSpPr>
          <p:nvPr/>
        </p:nvSpPr>
        <p:spPr bwMode="auto">
          <a:xfrm>
            <a:off x="4724400" y="2514600"/>
            <a:ext cx="384175" cy="384175"/>
          </a:xfrm>
          <a:prstGeom prst="flowChartSummingJunction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6615" name="AutoShape 8"/>
          <p:cNvSpPr>
            <a:spLocks noChangeAspect="1" noChangeArrowheads="1"/>
          </p:cNvSpPr>
          <p:nvPr/>
        </p:nvSpPr>
        <p:spPr bwMode="auto">
          <a:xfrm>
            <a:off x="4724400" y="3962400"/>
            <a:ext cx="384175" cy="384175"/>
          </a:xfrm>
          <a:prstGeom prst="flowChartSummingJunction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>
              <a:solidFill>
                <a:srgbClr val="006600"/>
              </a:solidFill>
              <a:latin typeface="Calibri" pitchFamily="34" charset="0"/>
            </a:endParaRPr>
          </a:p>
        </p:txBody>
      </p:sp>
      <p:sp>
        <p:nvSpPr>
          <p:cNvPr id="196616" name="Text Box 9"/>
          <p:cNvSpPr txBox="1">
            <a:spLocks noChangeArrowheads="1"/>
          </p:cNvSpPr>
          <p:nvPr/>
        </p:nvSpPr>
        <p:spPr bwMode="auto">
          <a:xfrm>
            <a:off x="5089525" y="4187825"/>
            <a:ext cx="13382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006600"/>
                </a:solidFill>
                <a:latin typeface="Comic Sans MS" pitchFamily="66" charset="0"/>
              </a:rPr>
              <a:t>B-field</a:t>
            </a:r>
          </a:p>
        </p:txBody>
      </p:sp>
      <p:sp>
        <p:nvSpPr>
          <p:cNvPr id="169994" name="AutoShape 10"/>
          <p:cNvSpPr>
            <a:spLocks noChangeAspect="1" noChangeArrowheads="1"/>
          </p:cNvSpPr>
          <p:nvPr/>
        </p:nvSpPr>
        <p:spPr bwMode="auto">
          <a:xfrm>
            <a:off x="4114800" y="4343400"/>
            <a:ext cx="384175" cy="384175"/>
          </a:xfrm>
          <a:prstGeom prst="flowChartSummingJunction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9995" name="AutoShape 11"/>
          <p:cNvSpPr>
            <a:spLocks noChangeAspect="1" noChangeArrowheads="1"/>
          </p:cNvSpPr>
          <p:nvPr/>
        </p:nvSpPr>
        <p:spPr bwMode="auto">
          <a:xfrm>
            <a:off x="4114800" y="2133600"/>
            <a:ext cx="384175" cy="384175"/>
          </a:xfrm>
          <a:prstGeom prst="flowChartSummingJunction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6619" name="Text Box 12"/>
          <p:cNvSpPr txBox="1">
            <a:spLocks noChangeArrowheads="1"/>
          </p:cNvSpPr>
          <p:nvPr/>
        </p:nvSpPr>
        <p:spPr bwMode="auto">
          <a:xfrm>
            <a:off x="3657600" y="1447800"/>
            <a:ext cx="1336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FF0000"/>
                </a:solidFill>
                <a:latin typeface="Comic Sans MS" pitchFamily="66" charset="0"/>
              </a:rPr>
              <a:t>E-field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4114800" y="4343400"/>
            <a:ext cx="381000" cy="381000"/>
            <a:chOff x="2208" y="2928"/>
            <a:chExt cx="240" cy="240"/>
          </a:xfrm>
        </p:grpSpPr>
        <p:sp>
          <p:nvSpPr>
            <p:cNvPr id="196639" name="Oval 14"/>
            <p:cNvSpPr>
              <a:spLocks noChangeArrowheads="1"/>
            </p:cNvSpPr>
            <p:nvPr/>
          </p:nvSpPr>
          <p:spPr bwMode="auto">
            <a:xfrm>
              <a:off x="2208" y="292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96640" name="Oval 15"/>
            <p:cNvSpPr>
              <a:spLocks noChangeArrowheads="1"/>
            </p:cNvSpPr>
            <p:nvPr/>
          </p:nvSpPr>
          <p:spPr bwMode="auto">
            <a:xfrm>
              <a:off x="2304" y="30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114800" y="2133600"/>
            <a:ext cx="381000" cy="381000"/>
            <a:chOff x="2208" y="2928"/>
            <a:chExt cx="240" cy="240"/>
          </a:xfrm>
        </p:grpSpPr>
        <p:sp>
          <p:nvSpPr>
            <p:cNvPr id="196637" name="Oval 17"/>
            <p:cNvSpPr>
              <a:spLocks noChangeArrowheads="1"/>
            </p:cNvSpPr>
            <p:nvPr/>
          </p:nvSpPr>
          <p:spPr bwMode="auto">
            <a:xfrm>
              <a:off x="2208" y="292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96638" name="Oval 18"/>
            <p:cNvSpPr>
              <a:spLocks noChangeArrowheads="1"/>
            </p:cNvSpPr>
            <p:nvPr/>
          </p:nvSpPr>
          <p:spPr bwMode="auto">
            <a:xfrm>
              <a:off x="2304" y="302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196622" name="Text Box 19"/>
          <p:cNvSpPr txBox="1">
            <a:spLocks noChangeArrowheads="1"/>
          </p:cNvSpPr>
          <p:nvPr/>
        </p:nvSpPr>
        <p:spPr bwMode="auto">
          <a:xfrm>
            <a:off x="0" y="1600200"/>
            <a:ext cx="3217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1" hangingPunct="1">
              <a:buFontTx/>
              <a:buAutoNum type="arabicPeriod"/>
            </a:pP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Inject polarized neutron </a:t>
            </a:r>
          </a:p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          &amp; polarized </a:t>
            </a:r>
            <a:r>
              <a:rPr lang="en-US" baseline="30000">
                <a:solidFill>
                  <a:srgbClr val="000000"/>
                </a:solidFill>
                <a:latin typeface="Comic Sans MS" pitchFamily="66" charset="0"/>
              </a:rPr>
              <a:t>3</a:t>
            </a: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He</a:t>
            </a:r>
          </a:p>
        </p:txBody>
      </p:sp>
      <p:sp>
        <p:nvSpPr>
          <p:cNvPr id="170004" name="Text Box 20"/>
          <p:cNvSpPr txBox="1">
            <a:spLocks noChangeArrowheads="1"/>
          </p:cNvSpPr>
          <p:nvPr/>
        </p:nvSpPr>
        <p:spPr bwMode="auto">
          <a:xfrm>
            <a:off x="0" y="2209800"/>
            <a:ext cx="307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2. Rotate both spins by 90</a:t>
            </a:r>
            <a:r>
              <a:rPr lang="en-US" baseline="30000">
                <a:solidFill>
                  <a:srgbClr val="000000"/>
                </a:solidFill>
                <a:latin typeface="Comic Sans MS" pitchFamily="66" charset="0"/>
              </a:rPr>
              <a:t>o</a:t>
            </a:r>
          </a:p>
        </p:txBody>
      </p:sp>
      <p:sp>
        <p:nvSpPr>
          <p:cNvPr id="170005" name="Text Box 21"/>
          <p:cNvSpPr txBox="1">
            <a:spLocks noChangeArrowheads="1"/>
          </p:cNvSpPr>
          <p:nvPr/>
        </p:nvSpPr>
        <p:spPr bwMode="auto">
          <a:xfrm>
            <a:off x="0" y="35814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4. Flip E-field direction</a:t>
            </a:r>
          </a:p>
        </p:txBody>
      </p:sp>
      <p:sp>
        <p:nvSpPr>
          <p:cNvPr id="170006" name="Text Box 22"/>
          <p:cNvSpPr txBox="1">
            <a:spLocks noChangeArrowheads="1"/>
          </p:cNvSpPr>
          <p:nvPr/>
        </p:nvSpPr>
        <p:spPr bwMode="auto">
          <a:xfrm>
            <a:off x="0" y="2590800"/>
            <a:ext cx="29384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3. Measure n+</a:t>
            </a:r>
            <a:r>
              <a:rPr lang="en-US" baseline="30000">
                <a:solidFill>
                  <a:srgbClr val="000000"/>
                </a:solidFill>
                <a:latin typeface="Comic Sans MS" pitchFamily="66" charset="0"/>
              </a:rPr>
              <a:t>3</a:t>
            </a: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He capture</a:t>
            </a:r>
          </a:p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	vs. time </a:t>
            </a:r>
          </a:p>
          <a:p>
            <a:pPr marL="342900" indent="-342900" eaLnBrk="1" hangingPunct="1"/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	(note: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srgbClr val="000000"/>
                </a:solidFill>
                <a:latin typeface="Wingdings 3" pitchFamily="18" charset="2"/>
              </a:rPr>
              <a:t>ih</a:t>
            </a:r>
            <a:r>
              <a:rPr lang="en-US" sz="2400">
                <a:solidFill>
                  <a:srgbClr val="000000"/>
                </a:solidFill>
                <a:latin typeface="Comic Sans MS" pitchFamily="66" charset="0"/>
              </a:rPr>
              <a:t>&gt;&gt;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</a:rPr>
              <a:t>s</a:t>
            </a:r>
            <a:r>
              <a:rPr lang="en-US" sz="2400" baseline="-25000">
                <a:solidFill>
                  <a:srgbClr val="000000"/>
                </a:solidFill>
                <a:latin typeface="Wingdings 3" pitchFamily="18" charset="2"/>
              </a:rPr>
              <a:t>hh</a:t>
            </a:r>
            <a:r>
              <a:rPr lang="en-US">
                <a:solidFill>
                  <a:srgbClr val="000000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170008" name="AutoShape 24"/>
          <p:cNvSpPr>
            <a:spLocks noChangeAspect="1" noChangeArrowheads="1"/>
          </p:cNvSpPr>
          <p:nvPr/>
        </p:nvSpPr>
        <p:spPr bwMode="auto">
          <a:xfrm>
            <a:off x="4078288" y="3276600"/>
            <a:ext cx="384175" cy="384175"/>
          </a:xfrm>
          <a:prstGeom prst="flowChartSummingJunction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>
              <a:solidFill>
                <a:srgbClr val="00CCFF"/>
              </a:solidFill>
              <a:latin typeface="Calibri" pitchFamily="34" charset="0"/>
            </a:endParaRPr>
          </a:p>
        </p:txBody>
      </p:sp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5710238" y="1754188"/>
            <a:ext cx="3054350" cy="2970212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0010" name="Text Box 26"/>
          <p:cNvSpPr txBox="1">
            <a:spLocks noChangeArrowheads="1"/>
          </p:cNvSpPr>
          <p:nvPr/>
        </p:nvSpPr>
        <p:spPr bwMode="auto">
          <a:xfrm>
            <a:off x="577850" y="5857875"/>
            <a:ext cx="73977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3200" b="1" baseline="30000">
                <a:solidFill>
                  <a:srgbClr val="000000"/>
                </a:solidFill>
                <a:latin typeface="Comic Sans MS" pitchFamily="66" charset="0"/>
              </a:rPr>
              <a:t>3</a:t>
            </a:r>
            <a:r>
              <a:rPr lang="en-US" sz="3200" b="1">
                <a:solidFill>
                  <a:srgbClr val="000000"/>
                </a:solidFill>
                <a:latin typeface="Comic Sans MS" pitchFamily="66" charset="0"/>
              </a:rPr>
              <a:t>He functions as “co-magnetometer”</a:t>
            </a:r>
          </a:p>
        </p:txBody>
      </p: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2971800" y="3209925"/>
            <a:ext cx="2590800" cy="527050"/>
            <a:chOff x="2971800" y="3394311"/>
            <a:chExt cx="2590800" cy="527576"/>
          </a:xfrm>
        </p:grpSpPr>
        <p:sp>
          <p:nvSpPr>
            <p:cNvPr id="196634" name="Line 23"/>
            <p:cNvSpPr>
              <a:spLocks noChangeShapeType="1"/>
            </p:cNvSpPr>
            <p:nvPr/>
          </p:nvSpPr>
          <p:spPr bwMode="auto">
            <a:xfrm rot="5400000" flipV="1">
              <a:off x="4267200" y="2364870"/>
              <a:ext cx="0" cy="2590800"/>
            </a:xfrm>
            <a:prstGeom prst="line">
              <a:avLst/>
            </a:prstGeom>
            <a:noFill/>
            <a:ln w="635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flipV="1">
              <a:off x="5187950" y="3656510"/>
              <a:ext cx="374650" cy="265377"/>
            </a:xfrm>
            <a:prstGeom prst="line">
              <a:avLst/>
            </a:prstGeom>
            <a:noFill/>
            <a:ln w="444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endCxn id="196634" idx="1"/>
            </p:cNvCxnSpPr>
            <p:nvPr/>
          </p:nvCxnSpPr>
          <p:spPr bwMode="auto">
            <a:xfrm>
              <a:off x="5187950" y="3394311"/>
              <a:ext cx="374650" cy="265378"/>
            </a:xfrm>
            <a:prstGeom prst="line">
              <a:avLst/>
            </a:prstGeom>
            <a:noFill/>
            <a:ln w="444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2974975" y="3211513"/>
            <a:ext cx="2590800" cy="511175"/>
            <a:chOff x="2971800" y="3453580"/>
            <a:chExt cx="2590800" cy="510642"/>
          </a:xfrm>
        </p:grpSpPr>
        <p:sp>
          <p:nvSpPr>
            <p:cNvPr id="196631" name="Line 23"/>
            <p:cNvSpPr>
              <a:spLocks noChangeShapeType="1"/>
            </p:cNvSpPr>
            <p:nvPr/>
          </p:nvSpPr>
          <p:spPr bwMode="auto">
            <a:xfrm rot="5400000" flipV="1">
              <a:off x="4267200" y="2424139"/>
              <a:ext cx="0" cy="259080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96632" name="Straight Connector 43"/>
            <p:cNvCxnSpPr>
              <a:cxnSpLocks noChangeShapeType="1"/>
            </p:cNvCxnSpPr>
            <p:nvPr/>
          </p:nvCxnSpPr>
          <p:spPr bwMode="auto">
            <a:xfrm flipV="1">
              <a:off x="5187530" y="3699046"/>
              <a:ext cx="375070" cy="265176"/>
            </a:xfrm>
            <a:prstGeom prst="line">
              <a:avLst/>
            </a:prstGeom>
            <a:noFill/>
            <a:ln w="444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633" name="Straight Connector 44"/>
            <p:cNvCxnSpPr>
              <a:cxnSpLocks noChangeShapeType="1"/>
              <a:endCxn id="196631" idx="1"/>
            </p:cNvCxnSpPr>
            <p:nvPr/>
          </p:nvCxnSpPr>
          <p:spPr bwMode="auto">
            <a:xfrm>
              <a:off x="5187530" y="3453580"/>
              <a:ext cx="375070" cy="265959"/>
            </a:xfrm>
            <a:prstGeom prst="line">
              <a:avLst/>
            </a:prstGeom>
            <a:noFill/>
            <a:ln w="4445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3" name="TextBox 32"/>
          <p:cNvSpPr txBox="1"/>
          <p:nvPr/>
        </p:nvSpPr>
        <p:spPr>
          <a:xfrm>
            <a:off x="6477000" y="28956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+ </a:t>
            </a:r>
            <a:r>
              <a:rPr lang="en-US" baseline="30000" dirty="0" smtClean="0"/>
              <a:t>3</a:t>
            </a:r>
            <a:r>
              <a:rPr lang="en-US" dirty="0" smtClean="0"/>
              <a:t>He </a:t>
            </a:r>
            <a:r>
              <a:rPr lang="en-US" dirty="0" smtClean="0">
                <a:sym typeface="Wingdings" pitchFamily="2" charset="2"/>
              </a:rPr>
              <a:t> p + </a:t>
            </a:r>
            <a:r>
              <a:rPr lang="en-US" baseline="30000" dirty="0" smtClean="0">
                <a:sym typeface="Wingdings" pitchFamily="2" charset="2"/>
              </a:rPr>
              <a:t>3</a:t>
            </a:r>
            <a:r>
              <a:rPr lang="en-US" dirty="0" smtClean="0">
                <a:sym typeface="Wingdings" pitchFamily="2" charset="2"/>
              </a:rPr>
              <a:t>H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62200" y="6324600"/>
            <a:ext cx="380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3</a:t>
            </a:r>
            <a:r>
              <a:rPr lang="en-US" dirty="0" smtClean="0"/>
              <a:t>He EDM shielded by atomic electrons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64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70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1" presetClass="entr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1" presetClass="entr" presetSubtype="0" fill="hold" grpId="2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11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1" presetClass="entr" presetSubtype="0" fill="hold" grpId="4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1" presetClass="entr" presetSubtype="0" fill="hold" grpId="5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1" presetClass="entr" presetSubtype="0" fill="hold" grpId="6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1" presetClass="entr" presetSubtype="0" fill="hold" grpId="7" nodeType="withEffect">
                                  <p:stCondLst>
                                    <p:cond delay="11400"/>
                                  </p:stCondLst>
                                  <p:childTnLst>
                                    <p:set>
                                      <p:cBhvr>
                                        <p:cTn id="7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 animBg="1"/>
      <p:bldP spid="169988" grpId="1" animBg="1"/>
      <p:bldP spid="169994" grpId="0" animBg="1"/>
      <p:bldP spid="169995" grpId="0" animBg="1"/>
      <p:bldP spid="170004" grpId="0"/>
      <p:bldP spid="170005" grpId="0"/>
      <p:bldP spid="170006" grpId="0"/>
      <p:bldP spid="170008" grpId="0" animBg="1"/>
      <p:bldP spid="170008" grpId="1" animBg="1"/>
      <p:bldP spid="170009" grpId="0" animBg="1"/>
      <p:bldP spid="170009" grpId="1" animBg="1"/>
      <p:bldP spid="170009" grpId="2" animBg="1"/>
      <p:bldP spid="170009" grpId="3" animBg="1"/>
      <p:bldP spid="170009" grpId="4" animBg="1"/>
      <p:bldP spid="170009" grpId="5" animBg="1"/>
      <p:bldP spid="170009" grpId="6" animBg="1"/>
      <p:bldP spid="170009" grpId="7" animBg="1"/>
      <p:bldP spid="170010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solidFill>
                  <a:schemeClr val="accent6"/>
                </a:solidFill>
                <a:latin typeface="+mn-lt"/>
              </a:rPr>
              <a:t>nEDM</a:t>
            </a:r>
            <a:r>
              <a:rPr lang="en-US" sz="4800" b="1" dirty="0" smtClean="0">
                <a:solidFill>
                  <a:schemeClr val="accent6"/>
                </a:solidFill>
                <a:latin typeface="+mn-lt"/>
              </a:rPr>
              <a:t> at Caltech</a:t>
            </a:r>
            <a:endParaRPr lang="en-US" sz="48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81603"/>
          </a:xfrm>
        </p:spPr>
        <p:txBody>
          <a:bodyPr/>
          <a:lstStyle/>
          <a:p>
            <a:r>
              <a:rPr lang="en-US" dirty="0" smtClean="0"/>
              <a:t>Scientific leadership of the Experiment 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Spokesperson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Responsible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detailed studies of the ultimate sensitivity of the </a:t>
            </a:r>
            <a:r>
              <a:rPr lang="en-US" dirty="0" smtClean="0"/>
              <a:t>experiment</a:t>
            </a:r>
          </a:p>
          <a:p>
            <a:endParaRPr lang="en-US" dirty="0" smtClean="0"/>
          </a:p>
          <a:p>
            <a:r>
              <a:rPr lang="en-US" dirty="0" smtClean="0"/>
              <a:t>Responsible for Magnets and Magnetic Shielding for experiment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235" y="336886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Confirmation of Parity Violation 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78" t="26378" r="29398" b="10156"/>
          <a:stretch/>
        </p:blipFill>
        <p:spPr>
          <a:xfrm>
            <a:off x="-7035" y="2330468"/>
            <a:ext cx="4953896" cy="28803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525" t="15258" r="13747" b="5006"/>
          <a:stretch/>
        </p:blipFill>
        <p:spPr>
          <a:xfrm>
            <a:off x="4870095" y="2330468"/>
            <a:ext cx="4273905" cy="288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0095" y="1607465"/>
            <a:ext cx="36935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b="1" baseline="30000" dirty="0" smtClean="0">
                <a:solidFill>
                  <a:srgbClr val="FF0000"/>
                </a:solidFill>
              </a:rPr>
              <a:t>+</a:t>
            </a:r>
            <a:r>
              <a:rPr lang="en-US" b="1" dirty="0" smtClean="0">
                <a:solidFill>
                  <a:srgbClr val="FF0000"/>
                </a:solidFill>
              </a:rPr>
              <a:t> Decay</a:t>
            </a:r>
          </a:p>
          <a:p>
            <a:r>
              <a:rPr lang="en-US" sz="1350" dirty="0" smtClean="0"/>
              <a:t>R.L</a:t>
            </a:r>
            <a:r>
              <a:rPr lang="en-US" sz="1350" dirty="0"/>
              <a:t>. </a:t>
            </a:r>
            <a:r>
              <a:rPr lang="en-US" sz="1350" dirty="0" err="1"/>
              <a:t>Garwin</a:t>
            </a:r>
            <a:r>
              <a:rPr lang="en-US" sz="1350" dirty="0"/>
              <a:t>, L.M. Lederman, </a:t>
            </a:r>
            <a:r>
              <a:rPr lang="en-US" sz="1350" dirty="0" err="1"/>
              <a:t>M.Weinrich</a:t>
            </a:r>
            <a:endParaRPr lang="en-US" sz="1350" dirty="0"/>
          </a:p>
          <a:p>
            <a:r>
              <a:rPr lang="en-US" sz="1350" dirty="0"/>
              <a:t>Phys. Rev. 105, 1415 (1957)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360" y="1607470"/>
            <a:ext cx="43963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baseline="30000" dirty="0" smtClean="0">
                <a:solidFill>
                  <a:srgbClr val="FF0000"/>
                </a:solidFill>
              </a:rPr>
              <a:t>60</a:t>
            </a:r>
            <a:r>
              <a:rPr lang="en-US" b="1" dirty="0" smtClean="0">
                <a:solidFill>
                  <a:srgbClr val="FF0000"/>
                </a:solidFill>
              </a:rPr>
              <a:t>Co Decay</a:t>
            </a:r>
          </a:p>
          <a:p>
            <a:r>
              <a:rPr lang="en-US" sz="1350" dirty="0" smtClean="0"/>
              <a:t>C.S</a:t>
            </a:r>
            <a:r>
              <a:rPr lang="en-US" sz="1350" dirty="0"/>
              <a:t>. Wu, R.W. Hayward, D.D. </a:t>
            </a:r>
            <a:r>
              <a:rPr lang="en-US" sz="1350" dirty="0" err="1"/>
              <a:t>Hoppes</a:t>
            </a:r>
            <a:r>
              <a:rPr lang="en-US" sz="1350" dirty="0"/>
              <a:t>, R.P. Hudson</a:t>
            </a:r>
          </a:p>
          <a:p>
            <a:r>
              <a:rPr lang="en-US" sz="1350" dirty="0"/>
              <a:t>Phys Rev 105, 1413 (1957)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7303" y="5238689"/>
            <a:ext cx="35803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Symbol" panose="05050102010706020507" pitchFamily="18" charset="2"/>
              </a:rPr>
              <a:t>a</a:t>
            </a:r>
            <a:r>
              <a:rPr lang="en-US" sz="1350" dirty="0"/>
              <a:t> = -0.33 ± 0.03 </a:t>
            </a:r>
            <a:r>
              <a:rPr lang="en-US" sz="1350" dirty="0">
                <a:sym typeface="Wingdings" panose="05000000000000000000" pitchFamily="2" charset="2"/>
              </a:rPr>
              <a:t> a </a:t>
            </a:r>
            <a:r>
              <a:rPr lang="en-US" sz="1350" dirty="0"/>
              <a:t>“10</a:t>
            </a:r>
            <a:r>
              <a:rPr lang="en-US" sz="1350" dirty="0">
                <a:sym typeface="Symbol" panose="05050102010706020507" pitchFamily="18" charset="2"/>
              </a:rPr>
              <a:t>” measurement</a:t>
            </a:r>
            <a:endParaRPr lang="en-US" sz="1350" dirty="0"/>
          </a:p>
        </p:txBody>
      </p:sp>
      <p:sp>
        <p:nvSpPr>
          <p:cNvPr id="10" name="TextBox 9"/>
          <p:cNvSpPr txBox="1"/>
          <p:nvPr/>
        </p:nvSpPr>
        <p:spPr>
          <a:xfrm>
            <a:off x="956283" y="5249232"/>
            <a:ext cx="31794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Symbol" panose="05050102010706020507" pitchFamily="18" charset="2"/>
              </a:rPr>
              <a:t>a</a:t>
            </a:r>
            <a:r>
              <a:rPr lang="en-US" sz="1350" dirty="0"/>
              <a:t> ~ -0.2 ± 0.02 </a:t>
            </a:r>
            <a:r>
              <a:rPr lang="en-US" sz="1350" dirty="0">
                <a:sym typeface="Wingdings" panose="05000000000000000000" pitchFamily="2" charset="2"/>
              </a:rPr>
              <a:t> a </a:t>
            </a:r>
            <a:r>
              <a:rPr lang="en-US" sz="1350" dirty="0"/>
              <a:t>“10</a:t>
            </a:r>
            <a:r>
              <a:rPr lang="en-US" sz="1350" dirty="0">
                <a:sym typeface="Symbol" panose="05050102010706020507" pitchFamily="18" charset="2"/>
              </a:rPr>
              <a:t>” measurement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11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82000" cy="1143000"/>
          </a:xfrm>
        </p:spPr>
        <p:txBody>
          <a:bodyPr rIns="116994" rtlCol="0">
            <a:noAutofit/>
          </a:bodyPr>
          <a:lstStyle/>
          <a:p>
            <a:pPr marL="40182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9900"/>
                </a:solidFill>
                <a:latin typeface="+mn-lt"/>
              </a:rPr>
              <a:t>Two Independent Measurements of Neutron Frequency</a:t>
            </a:r>
            <a:endParaRPr lang="en-US" b="1" dirty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0525" y="1219200"/>
            <a:ext cx="8753475" cy="4114800"/>
          </a:xfrm>
        </p:spPr>
        <p:txBody>
          <a:bodyPr rIns="116994"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28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/>
              <a:t>Oscillation of scintillation </a:t>
            </a:r>
            <a:r>
              <a:rPr lang="en-US" sz="2400" dirty="0" smtClean="0"/>
              <a:t>rate during free precession</a:t>
            </a:r>
            <a:endParaRPr lang="en-US" sz="24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400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Spin </a:t>
            </a:r>
            <a:r>
              <a:rPr lang="en-US" sz="2400" dirty="0"/>
              <a:t>Dressing</a:t>
            </a:r>
          </a:p>
          <a:p>
            <a:pPr marL="950323" lvl="2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/>
              <a:t>seeks to make </a:t>
            </a:r>
            <a:r>
              <a:rPr lang="en-US" sz="1800" dirty="0" smtClean="0"/>
              <a:t>the “effective” magnetic </a:t>
            </a:r>
            <a:r>
              <a:rPr lang="en-US" sz="1800" dirty="0"/>
              <a:t>moments equal to minimize sensitivity to background </a:t>
            </a:r>
            <a:r>
              <a:rPr lang="en-US" sz="1800" dirty="0" smtClean="0"/>
              <a:t>fields</a:t>
            </a:r>
          </a:p>
        </p:txBody>
      </p:sp>
      <p:sp>
        <p:nvSpPr>
          <p:cNvPr id="199686" name="TextBox 5"/>
          <p:cNvSpPr txBox="1">
            <a:spLocks noChangeArrowheads="1"/>
          </p:cNvSpPr>
          <p:nvPr/>
        </p:nvSpPr>
        <p:spPr bwMode="auto">
          <a:xfrm>
            <a:off x="1042193" y="4034287"/>
            <a:ext cx="7450138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2 techniques provide critical cross-check of EDM </a:t>
            </a:r>
          </a:p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result with different </a:t>
            </a:r>
            <a:r>
              <a:rPr lang="en-US" sz="2400" b="1" dirty="0" err="1">
                <a:solidFill>
                  <a:srgbClr val="FF0000"/>
                </a:solidFill>
                <a:latin typeface="Calibri" pitchFamily="34" charset="0"/>
              </a:rPr>
              <a:t>systematics</a:t>
            </a:r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 and risks</a:t>
            </a:r>
          </a:p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      </a:t>
            </a:r>
            <a:r>
              <a:rPr lang="en-US" sz="2400" b="1" dirty="0">
                <a:solidFill>
                  <a:srgbClr val="7030A0"/>
                </a:solidFill>
                <a:latin typeface="Calibri" pitchFamily="34" charset="0"/>
              </a:rPr>
              <a:t>Statistical sensitivity &lt; 4 x 10</a:t>
            </a:r>
            <a:r>
              <a:rPr lang="en-US" sz="2400" b="1" baseline="30000" dirty="0">
                <a:solidFill>
                  <a:srgbClr val="7030A0"/>
                </a:solidFill>
                <a:latin typeface="Calibri" pitchFamily="34" charset="0"/>
              </a:rPr>
              <a:t>-28</a:t>
            </a:r>
            <a:r>
              <a:rPr lang="en-US" sz="2400" b="1" dirty="0">
                <a:solidFill>
                  <a:srgbClr val="7030A0"/>
                </a:solidFill>
                <a:latin typeface="Calibri" pitchFamily="34" charset="0"/>
              </a:rPr>
              <a:t> e-cm</a:t>
            </a:r>
          </a:p>
          <a:p>
            <a:pPr eaLnBrk="1" hangingPunct="1"/>
            <a:endParaRPr lang="en-US" sz="2400" dirty="0">
              <a:solidFill>
                <a:srgbClr val="7030A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22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772" r="1887"/>
          <a:stretch>
            <a:fillRect/>
          </a:stretch>
        </p:blipFill>
        <p:spPr bwMode="auto">
          <a:xfrm>
            <a:off x="176667" y="2129051"/>
            <a:ext cx="8910839" cy="454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0" y="381000"/>
            <a:ext cx="9074989" cy="1066800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>1</a:t>
            </a:r>
            <a:r>
              <a:rPr lang="en-US" sz="4900" b="1" baseline="30000" dirty="0" smtClean="0">
                <a:solidFill>
                  <a:srgbClr val="FF9900"/>
                </a:solidFill>
                <a:latin typeface="+mn-lt"/>
              </a:rPr>
              <a:t>st</a:t>
            </a:r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> = Direct </a:t>
            </a:r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>measurement of </a:t>
            </a:r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>beat frequency</a:t>
            </a:r>
            <a:r>
              <a:rPr lang="en-US" sz="4900" b="1" dirty="0" smtClean="0">
                <a:solidFill>
                  <a:srgbClr val="FF9900"/>
                </a:solidFill>
                <a:latin typeface="+mn-lt"/>
              </a:rPr>
              <a:t/>
            </a:r>
            <a:br>
              <a:rPr lang="en-US" sz="4900" b="1" dirty="0" smtClean="0">
                <a:solidFill>
                  <a:srgbClr val="FF9900"/>
                </a:solidFill>
                <a:latin typeface="+mn-lt"/>
              </a:rPr>
            </a:br>
            <a:r>
              <a:rPr lang="en-US" sz="2000" dirty="0" smtClean="0"/>
              <a:t>e.g. via spin-dependent neutron capture on polarized 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He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/>
              <a:t>capture count rate (measured by </a:t>
            </a:r>
            <a:r>
              <a:rPr lang="en-US" sz="1800" dirty="0" err="1" smtClean="0"/>
              <a:t>LHe</a:t>
            </a:r>
            <a:r>
              <a:rPr lang="en-US" sz="1800" dirty="0" smtClean="0"/>
              <a:t> scintillation) oscillates at n-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He beat frequency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2</a:t>
            </a:r>
            <a:r>
              <a:rPr lang="en-US" sz="4800" b="1" baseline="30000" dirty="0" smtClean="0">
                <a:solidFill>
                  <a:srgbClr val="FF9900"/>
                </a:solidFill>
                <a:latin typeface="+mn-lt"/>
              </a:rPr>
              <a:t>nd</a:t>
            </a:r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 = “Dressed</a:t>
            </a:r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” Spins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8229600" cy="5181600"/>
          </a:xfrm>
        </p:spPr>
        <p:txBody>
          <a:bodyPr/>
          <a:lstStyle/>
          <a:p>
            <a:pPr eaLnBrk="1" hangingPunct="1"/>
            <a:r>
              <a:rPr lang="en-US" dirty="0" smtClean="0"/>
              <a:t>By applying a strong non-resonant AC field, the effective precession frequencies can be modified or “dressed”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For particular values of the dressing field, the neutron and </a:t>
            </a:r>
            <a:r>
              <a:rPr lang="en-US" baseline="30000" dirty="0" smtClean="0"/>
              <a:t>3</a:t>
            </a:r>
            <a:r>
              <a:rPr lang="en-US" dirty="0" smtClean="0"/>
              <a:t>He precession frequencies in a plane can be made equal – called critical dressing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If neutron and </a:t>
            </a:r>
            <a:r>
              <a:rPr lang="en-US" baseline="30000" dirty="0" smtClean="0"/>
              <a:t>3</a:t>
            </a:r>
            <a:r>
              <a:rPr lang="en-US" dirty="0" smtClean="0"/>
              <a:t>He are critically dressed in zero E-field, then with E-field on and non-zero EDM the spins </a:t>
            </a:r>
            <a:r>
              <a:rPr lang="en-US" dirty="0" err="1" smtClean="0"/>
              <a:t>precess</a:t>
            </a:r>
            <a:r>
              <a:rPr lang="en-US" dirty="0" smtClean="0"/>
              <a:t> at different at different rates</a:t>
            </a:r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 eaLnBrk="1" hangingPunct="1"/>
            <a:endParaRPr lang="en-US" b="1" dirty="0" smtClean="0"/>
          </a:p>
          <a:p>
            <a:pPr eaLnBrk="1" hangingPunct="1">
              <a:buFontTx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3738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669925" y="247650"/>
            <a:ext cx="7772400" cy="1143000"/>
          </a:xfrm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rgbClr val="FF9900"/>
                </a:solidFill>
                <a:latin typeface="+mn-lt"/>
              </a:rPr>
              <a:t>Critically Dressed Spins</a:t>
            </a:r>
            <a:endParaRPr lang="en-US" sz="4800" b="1" dirty="0" smtClean="0">
              <a:solidFill>
                <a:srgbClr val="FF9900"/>
              </a:solidFill>
              <a:latin typeface="+mn-lt"/>
            </a:endParaRPr>
          </a:p>
        </p:txBody>
      </p:sp>
      <p:sp>
        <p:nvSpPr>
          <p:cNvPr id="24582" name="Oval 5"/>
          <p:cNvSpPr>
            <a:spLocks noChangeArrowheads="1"/>
          </p:cNvSpPr>
          <p:nvPr/>
        </p:nvSpPr>
        <p:spPr bwMode="auto">
          <a:xfrm>
            <a:off x="3325813" y="2474913"/>
            <a:ext cx="1860550" cy="614362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2663825" y="1749425"/>
            <a:ext cx="3390900" cy="219233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3248025" y="1371600"/>
            <a:ext cx="2363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alibri" pitchFamily="34" charset="0"/>
              </a:rPr>
              <a:t>Geometry of B-Fields</a:t>
            </a:r>
          </a:p>
        </p:txBody>
      </p:sp>
      <p:cxnSp>
        <p:nvCxnSpPr>
          <p:cNvPr id="24585" name="Straight Arrow Connector 9"/>
          <p:cNvCxnSpPr>
            <a:cxnSpLocks noChangeShapeType="1"/>
          </p:cNvCxnSpPr>
          <p:nvPr/>
        </p:nvCxnSpPr>
        <p:spPr bwMode="auto">
          <a:xfrm flipH="1" flipV="1">
            <a:off x="4210050" y="1844675"/>
            <a:ext cx="15875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586" name="Straight Arrow Connector 12"/>
          <p:cNvCxnSpPr>
            <a:cxnSpLocks noChangeShapeType="1"/>
          </p:cNvCxnSpPr>
          <p:nvPr/>
        </p:nvCxnSpPr>
        <p:spPr bwMode="auto">
          <a:xfrm flipV="1">
            <a:off x="4225925" y="2586038"/>
            <a:ext cx="739775" cy="1889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994805" y="4343400"/>
            <a:ext cx="3149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match effective precession </a:t>
            </a:r>
          </a:p>
          <a:p>
            <a:r>
              <a:rPr lang="en-US" dirty="0" smtClean="0"/>
              <a:t>frequency about B</a:t>
            </a:r>
            <a:r>
              <a:rPr lang="en-US" baseline="-25000" dirty="0" smtClean="0"/>
              <a:t>0</a:t>
            </a:r>
            <a:r>
              <a:rPr lang="en-US" dirty="0" smtClean="0"/>
              <a:t> of n </a:t>
            </a:r>
            <a:r>
              <a:rPr lang="en-US" baseline="30000" dirty="0" smtClean="0"/>
              <a:t>3</a:t>
            </a:r>
            <a:r>
              <a:rPr lang="en-US" dirty="0" smtClean="0"/>
              <a:t>He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35655-779F-4B19-8FD3-A718B3D5F37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" name="youtube_dressed_sp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3973513"/>
            <a:ext cx="2883713" cy="27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07195" y="1797110"/>
                <a:ext cx="521474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95" y="1797110"/>
                <a:ext cx="521474" cy="552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17326" y="2114669"/>
                <a:ext cx="521474" cy="552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326" y="2114669"/>
                <a:ext cx="521474" cy="552331"/>
              </a:xfrm>
              <a:prstGeom prst="rect">
                <a:avLst/>
              </a:prstGeom>
              <a:blipFill>
                <a:blip r:embed="rId6"/>
                <a:stretch>
                  <a:fillRect r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8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137" t="7535" r="26707" b="7737"/>
          <a:stretch/>
        </p:blipFill>
        <p:spPr>
          <a:xfrm>
            <a:off x="4175185" y="2865490"/>
            <a:ext cx="4041648" cy="3813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8B3E8F0-3553-4520-91F0-39A9CAA4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9" t="5977" r="24440" b="3219"/>
          <a:stretch/>
        </p:blipFill>
        <p:spPr>
          <a:xfrm>
            <a:off x="0" y="714402"/>
            <a:ext cx="3347049" cy="615399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9924" y="86264"/>
            <a:ext cx="7818467" cy="733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9900"/>
                </a:solidFill>
                <a:latin typeface="+mn-lt"/>
              </a:rPr>
              <a:t>Magnet System for </a:t>
            </a:r>
            <a:r>
              <a:rPr lang="en-US" b="1" dirty="0" err="1" smtClean="0">
                <a:solidFill>
                  <a:srgbClr val="FF9900"/>
                </a:solidFill>
                <a:latin typeface="+mn-lt"/>
              </a:rPr>
              <a:t>nEDM</a:t>
            </a:r>
            <a:endParaRPr lang="en-US" b="1" dirty="0" smtClean="0">
              <a:solidFill>
                <a:srgbClr val="FF9900"/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8333" t="10118" r="36778" b="8783"/>
          <a:stretch/>
        </p:blipFill>
        <p:spPr>
          <a:xfrm>
            <a:off x="4094271" y="2796479"/>
            <a:ext cx="4163107" cy="378183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173857" y="4485736"/>
            <a:ext cx="3027871" cy="8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4" y="1520445"/>
            <a:ext cx="6901132" cy="5175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638" y="-711679"/>
            <a:ext cx="9221638" cy="2514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6"/>
                </a:solidFill>
                <a:latin typeface="+mn-lt"/>
              </a:rPr>
              <a:t>Caltech EDM lab </a:t>
            </a: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2400" dirty="0" smtClean="0"/>
              <a:t>(Synchrotron lab next to </a:t>
            </a:r>
            <a:r>
              <a:rPr lang="en-US" sz="2400" dirty="0" err="1" smtClean="0"/>
              <a:t>Lauritsen</a:t>
            </a:r>
            <a:r>
              <a:rPr lang="en-US" sz="2400" dirty="0" smtClean="0"/>
              <a:t> bldg)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334256" y="-3657600"/>
            <a:ext cx="85344" cy="5943600"/>
            <a:chOff x="4334256" y="-4191000"/>
            <a:chExt cx="85344" cy="5943600"/>
          </a:xfrm>
        </p:grpSpPr>
        <p:sp>
          <p:nvSpPr>
            <p:cNvPr id="6" name="Rectangle 5"/>
            <p:cNvSpPr/>
            <p:nvPr/>
          </p:nvSpPr>
          <p:spPr>
            <a:xfrm>
              <a:off x="4343400" y="-4191000"/>
              <a:ext cx="45719" cy="579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34256" y="1524000"/>
              <a:ext cx="85344" cy="2286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86300" y="1054681"/>
            <a:ext cx="249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Fluxgate Magnetometer </a:t>
            </a:r>
            <a:endParaRPr lang="en-US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95800" y="1676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7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00138 0.2634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of </a:t>
            </a:r>
            <a:r>
              <a:rPr lang="en-US" b="1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nEDM@SNS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839200" cy="4525963"/>
          </a:xfrm>
        </p:spPr>
        <p:txBody>
          <a:bodyPr/>
          <a:lstStyle/>
          <a:p>
            <a:r>
              <a:rPr lang="en-US" dirty="0" smtClean="0"/>
              <a:t>Recently completed demonstration of critical components (B-fields, HV, polarized 3He)</a:t>
            </a:r>
          </a:p>
          <a:p>
            <a:r>
              <a:rPr lang="en-US" dirty="0" smtClean="0"/>
              <a:t>Beginning large-scale integration of main components (4 </a:t>
            </a:r>
            <a:r>
              <a:rPr lang="en-US" dirty="0" err="1" smtClean="0"/>
              <a:t>yr</a:t>
            </a:r>
            <a:r>
              <a:rPr lang="en-US" dirty="0" smtClean="0"/>
              <a:t> assembly and commissioning)</a:t>
            </a:r>
            <a:endParaRPr lang="en-US" dirty="0"/>
          </a:p>
          <a:p>
            <a:r>
              <a:rPr lang="en-US" dirty="0" smtClean="0"/>
              <a:t>Begin data taking in 2023</a:t>
            </a:r>
          </a:p>
          <a:p>
            <a:pPr lvl="1"/>
            <a:r>
              <a:rPr lang="en-US" dirty="0" smtClean="0"/>
              <a:t>1 week to reach </a:t>
            </a:r>
            <a:r>
              <a:rPr lang="en-US" dirty="0"/>
              <a:t>2</a:t>
            </a:r>
            <a:r>
              <a:rPr lang="en-US" dirty="0" smtClean="0"/>
              <a:t> x 10</a:t>
            </a:r>
            <a:r>
              <a:rPr lang="en-US" baseline="30000" dirty="0" smtClean="0"/>
              <a:t>-27</a:t>
            </a:r>
            <a:r>
              <a:rPr lang="en-US" dirty="0" smtClean="0"/>
              <a:t> e-cm </a:t>
            </a:r>
            <a:r>
              <a:rPr lang="en-US" sz="2400" dirty="0" smtClean="0"/>
              <a:t>(10x better than present)</a:t>
            </a:r>
          </a:p>
          <a:p>
            <a:pPr lvl="1"/>
            <a:r>
              <a:rPr lang="en-US" sz="2400" dirty="0" smtClean="0"/>
              <a:t>3 </a:t>
            </a:r>
            <a:r>
              <a:rPr lang="en-US" sz="2400" dirty="0" err="1" smtClean="0"/>
              <a:t>yrs</a:t>
            </a:r>
            <a:r>
              <a:rPr lang="en-US" sz="2400" dirty="0" smtClean="0"/>
              <a:t> to reach 3 x 10</a:t>
            </a:r>
            <a:r>
              <a:rPr lang="en-US" sz="2400" baseline="30000" dirty="0" smtClean="0"/>
              <a:t>-28</a:t>
            </a:r>
            <a:r>
              <a:rPr lang="en-US" sz="2400" dirty="0" smtClean="0"/>
              <a:t> e-cm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52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450" y="152400"/>
            <a:ext cx="7886700" cy="111599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How Low Can We Go?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8D4B-30FA-4AC8-9E01-CA0A12E825FC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281"/>
          <a:stretch/>
        </p:blipFill>
        <p:spPr>
          <a:xfrm>
            <a:off x="368778" y="1268397"/>
            <a:ext cx="7543800" cy="4785066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5409655" y="4549786"/>
            <a:ext cx="131445" cy="13144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5943600" y="5257800"/>
            <a:ext cx="150876" cy="150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96128" y="5303520"/>
            <a:ext cx="2286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 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2226" cy="685800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3" name="Rectangle 5"/>
          <p:cNvSpPr txBox="1">
            <a:spLocks noChangeArrowheads="1"/>
          </p:cNvSpPr>
          <p:nvPr/>
        </p:nvSpPr>
        <p:spPr>
          <a:xfrm>
            <a:off x="0" y="106513"/>
            <a:ext cx="9144000" cy="1349308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latin typeface="+mn-lt"/>
                <a:cs typeface="Arial" panose="020B0604020202020204" pitchFamily="34" charset="0"/>
              </a:rPr>
              <a:t>Why is Precision Parity Violation Interesting?</a:t>
            </a:r>
            <a:endParaRPr lang="en-US" b="1" dirty="0">
              <a:solidFill>
                <a:schemeClr val="accent6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354" y="6039850"/>
            <a:ext cx="821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Thanks to my theorist friend - Vincenzo </a:t>
            </a:r>
            <a:r>
              <a:rPr lang="en-US" sz="2400" b="1" dirty="0" err="1" smtClean="0">
                <a:solidFill>
                  <a:srgbClr val="C00000"/>
                </a:solidFill>
              </a:rPr>
              <a:t>Cirigliano</a:t>
            </a:r>
            <a:r>
              <a:rPr lang="en-US" sz="2400" b="1" dirty="0" smtClean="0">
                <a:solidFill>
                  <a:srgbClr val="C00000"/>
                </a:solidFill>
              </a:rPr>
              <a:t> (Los Alamos) for this slide 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61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ChangeArrowheads="1"/>
          </p:cNvSpPr>
          <p:nvPr/>
        </p:nvSpPr>
        <p:spPr bwMode="auto">
          <a:xfrm>
            <a:off x="0" y="1143000"/>
            <a:ext cx="58293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dirty="0" smtClean="0">
                <a:solidFill>
                  <a:srgbClr val="339933"/>
                </a:solidFill>
                <a:latin typeface="+mn-lt"/>
              </a:rPr>
              <a:t>Quark weak coupling </a:t>
            </a:r>
            <a:r>
              <a:rPr lang="en-US" altLang="en-US" sz="2800" b="0" dirty="0" smtClean="0">
                <a:solidFill>
                  <a:srgbClr val="339933"/>
                </a:solidFill>
                <a:latin typeface="+mn-lt"/>
              </a:rPr>
              <a:t>in </a:t>
            </a:r>
            <a:r>
              <a:rPr lang="en-US" altLang="en-US" sz="2800" b="0" dirty="0">
                <a:solidFill>
                  <a:srgbClr val="339933"/>
                </a:solidFill>
                <a:latin typeface="+mn-lt"/>
              </a:rPr>
              <a:t>Standard </a:t>
            </a:r>
            <a:r>
              <a:rPr lang="en-US" altLang="en-US" sz="2800" b="0" dirty="0" smtClean="0">
                <a:solidFill>
                  <a:srgbClr val="339933"/>
                </a:solidFill>
                <a:latin typeface="+mn-lt"/>
              </a:rPr>
              <a:t>Model </a:t>
            </a:r>
            <a:r>
              <a:rPr lang="en-US" altLang="en-US" sz="2800" dirty="0" smtClean="0">
                <a:solidFill>
                  <a:srgbClr val="339933"/>
                </a:solidFill>
                <a:latin typeface="+mn-lt"/>
              </a:rPr>
              <a:t>contained in</a:t>
            </a:r>
            <a:r>
              <a:rPr lang="en-US" altLang="en-US" sz="2800" b="0" dirty="0" smtClean="0">
                <a:solidFill>
                  <a:srgbClr val="339933"/>
                </a:solidFill>
                <a:latin typeface="+mn-lt"/>
              </a:rPr>
              <a:t> </a:t>
            </a:r>
            <a:r>
              <a:rPr lang="en-US" altLang="en-US" sz="2800" dirty="0" err="1" smtClean="0">
                <a:solidFill>
                  <a:srgbClr val="339933"/>
                </a:solidFill>
                <a:latin typeface="+mn-lt"/>
              </a:rPr>
              <a:t>V</a:t>
            </a:r>
            <a:r>
              <a:rPr lang="en-US" altLang="en-US" sz="2800" baseline="-25000" dirty="0" err="1" smtClean="0">
                <a:solidFill>
                  <a:srgbClr val="339933"/>
                </a:solidFill>
                <a:latin typeface="+mn-lt"/>
              </a:rPr>
              <a:t>ud</a:t>
            </a:r>
            <a:r>
              <a:rPr lang="en-US" altLang="en-US" sz="2800" baseline="-25000" dirty="0" smtClean="0">
                <a:solidFill>
                  <a:srgbClr val="339933"/>
                </a:solidFill>
                <a:latin typeface="+mn-lt"/>
              </a:rPr>
              <a:t> </a:t>
            </a:r>
            <a:endParaRPr lang="en-US" altLang="en-US" sz="2800" b="0" dirty="0">
              <a:solidFill>
                <a:srgbClr val="339933"/>
              </a:solidFill>
              <a:latin typeface="+mn-lt"/>
            </a:endParaRPr>
          </a:p>
          <a:p>
            <a:pPr>
              <a:spcBef>
                <a:spcPct val="20000"/>
              </a:spcBef>
            </a:pPr>
            <a:r>
              <a:rPr lang="en-US" altLang="en-US" sz="2800" b="0" dirty="0">
                <a:solidFill>
                  <a:srgbClr val="339933"/>
                </a:solidFill>
                <a:latin typeface="+mn-lt"/>
              </a:rPr>
              <a:t>	(from </a:t>
            </a:r>
            <a:r>
              <a:rPr lang="en-US" altLang="en-US" sz="2800" b="0" dirty="0">
                <a:solidFill>
                  <a:srgbClr val="339933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0" dirty="0">
                <a:solidFill>
                  <a:srgbClr val="339933"/>
                </a:solidFill>
                <a:latin typeface="+mn-lt"/>
              </a:rPr>
              <a:t> </a:t>
            </a:r>
            <a:r>
              <a:rPr lang="en-US" altLang="en-US" sz="2800" b="0" dirty="0" smtClean="0">
                <a:solidFill>
                  <a:srgbClr val="339933"/>
                </a:solidFill>
                <a:latin typeface="+mn-lt"/>
              </a:rPr>
              <a:t>vs n-decay</a:t>
            </a:r>
            <a:r>
              <a:rPr lang="en-US" altLang="en-US" sz="2800" b="0" dirty="0">
                <a:solidFill>
                  <a:srgbClr val="339933"/>
                </a:solidFill>
                <a:latin typeface="+mn-lt"/>
              </a:rPr>
              <a:t>)</a:t>
            </a:r>
          </a:p>
          <a:p>
            <a:pPr>
              <a:spcBef>
                <a:spcPct val="20000"/>
              </a:spcBef>
            </a:pPr>
            <a:endParaRPr lang="en-US" altLang="en-US" sz="2800" b="0" dirty="0">
              <a:solidFill>
                <a:srgbClr val="339933"/>
              </a:solidFill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3200" b="0" dirty="0">
              <a:latin typeface="+mn-lt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dirty="0" smtClean="0">
                <a:solidFill>
                  <a:srgbClr val="339933"/>
                </a:solidFill>
                <a:latin typeface="+mn-lt"/>
              </a:rPr>
              <a:t>New</a:t>
            </a:r>
            <a:r>
              <a:rPr lang="en-US" altLang="en-US" sz="2800" b="0" dirty="0" smtClean="0">
                <a:solidFill>
                  <a:srgbClr val="339933"/>
                </a:solidFill>
                <a:latin typeface="+mn-lt"/>
              </a:rPr>
              <a:t> </a:t>
            </a:r>
            <a:r>
              <a:rPr lang="en-US" altLang="en-US" sz="2800" b="0" dirty="0">
                <a:solidFill>
                  <a:srgbClr val="339933"/>
                </a:solidFill>
                <a:latin typeface="+mn-lt"/>
              </a:rPr>
              <a:t>particles produce loop corrections</a:t>
            </a:r>
          </a:p>
        </p:txBody>
      </p:sp>
      <p:sp>
        <p:nvSpPr>
          <p:cNvPr id="71683" name="Rectangle 1027"/>
          <p:cNvSpPr>
            <a:spLocks noChangeArrowheads="1"/>
          </p:cNvSpPr>
          <p:nvPr/>
        </p:nvSpPr>
        <p:spPr bwMode="auto">
          <a:xfrm>
            <a:off x="261944" y="46037"/>
            <a:ext cx="8458200" cy="109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4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E.g. Consider Neutron Decay</a:t>
            </a:r>
          </a:p>
        </p:txBody>
      </p:sp>
      <p:grpSp>
        <p:nvGrpSpPr>
          <p:cNvPr id="71685" name="Group 1029"/>
          <p:cNvGrpSpPr>
            <a:grpSpLocks noChangeAspect="1"/>
          </p:cNvGrpSpPr>
          <p:nvPr/>
        </p:nvGrpSpPr>
        <p:grpSpPr bwMode="auto">
          <a:xfrm>
            <a:off x="4267200" y="1524000"/>
            <a:ext cx="4248150" cy="1930400"/>
            <a:chOff x="559" y="1632"/>
            <a:chExt cx="2980" cy="1355"/>
          </a:xfrm>
        </p:grpSpPr>
        <p:sp>
          <p:nvSpPr>
            <p:cNvPr id="71686" name="Line 1030"/>
            <p:cNvSpPr>
              <a:spLocks noChangeAspect="1" noChangeShapeType="1"/>
            </p:cNvSpPr>
            <p:nvPr/>
          </p:nvSpPr>
          <p:spPr bwMode="auto">
            <a:xfrm>
              <a:off x="2298" y="1913"/>
              <a:ext cx="385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687" name="Line 1031"/>
            <p:cNvSpPr>
              <a:spLocks noChangeAspect="1" noChangeShapeType="1"/>
            </p:cNvSpPr>
            <p:nvPr/>
          </p:nvSpPr>
          <p:spPr bwMode="auto">
            <a:xfrm>
              <a:off x="2683" y="2088"/>
              <a:ext cx="105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688" name="Freeform 1032"/>
            <p:cNvSpPr>
              <a:spLocks noChangeAspect="1"/>
            </p:cNvSpPr>
            <p:nvPr/>
          </p:nvSpPr>
          <p:spPr bwMode="auto">
            <a:xfrm>
              <a:off x="2298" y="1913"/>
              <a:ext cx="222" cy="99"/>
            </a:xfrm>
            <a:custGeom>
              <a:avLst/>
              <a:gdLst>
                <a:gd name="T0" fmla="*/ 0 w 304"/>
                <a:gd name="T1" fmla="*/ 0 h 136"/>
                <a:gd name="T2" fmla="*/ 304 w 304"/>
                <a:gd name="T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136">
                  <a:moveTo>
                    <a:pt x="0" y="0"/>
                  </a:moveTo>
                  <a:lnTo>
                    <a:pt x="304" y="13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689" name="Group 1033"/>
            <p:cNvGrpSpPr>
              <a:grpSpLocks noChangeAspect="1"/>
            </p:cNvGrpSpPr>
            <p:nvPr/>
          </p:nvGrpSpPr>
          <p:grpSpPr bwMode="auto">
            <a:xfrm>
              <a:off x="2683" y="1877"/>
              <a:ext cx="421" cy="211"/>
              <a:chOff x="1152" y="2640"/>
              <a:chExt cx="576" cy="288"/>
            </a:xfrm>
          </p:grpSpPr>
          <p:sp>
            <p:nvSpPr>
              <p:cNvPr id="71690" name="Line 1034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91" name="Line 1035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92" name="Group 1036"/>
            <p:cNvGrpSpPr>
              <a:grpSpLocks noChangeAspect="1"/>
            </p:cNvGrpSpPr>
            <p:nvPr/>
          </p:nvGrpSpPr>
          <p:grpSpPr bwMode="auto">
            <a:xfrm flipH="1">
              <a:off x="2788" y="2509"/>
              <a:ext cx="421" cy="210"/>
              <a:chOff x="1152" y="2640"/>
              <a:chExt cx="576" cy="288"/>
            </a:xfrm>
          </p:grpSpPr>
          <p:sp>
            <p:nvSpPr>
              <p:cNvPr id="71693" name="Line 1037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94" name="Line 1038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95" name="Group 1039"/>
            <p:cNvGrpSpPr>
              <a:grpSpLocks noChangeAspect="1"/>
            </p:cNvGrpSpPr>
            <p:nvPr/>
          </p:nvGrpSpPr>
          <p:grpSpPr bwMode="auto">
            <a:xfrm>
              <a:off x="2788" y="2298"/>
              <a:ext cx="421" cy="211"/>
              <a:chOff x="1152" y="2640"/>
              <a:chExt cx="576" cy="288"/>
            </a:xfrm>
          </p:grpSpPr>
          <p:sp>
            <p:nvSpPr>
              <p:cNvPr id="71696" name="Line 1040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97" name="Line 1041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698" name="Text Box 1042"/>
            <p:cNvSpPr txBox="1">
              <a:spLocks noChangeAspect="1" noChangeArrowheads="1"/>
            </p:cNvSpPr>
            <p:nvPr/>
          </p:nvSpPr>
          <p:spPr bwMode="auto">
            <a:xfrm>
              <a:off x="2259" y="2158"/>
              <a:ext cx="47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en-US" sz="3200" baseline="30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699" name="Text Box 1043"/>
            <p:cNvSpPr txBox="1">
              <a:spLocks noChangeAspect="1" noChangeArrowheads="1"/>
            </p:cNvSpPr>
            <p:nvPr/>
          </p:nvSpPr>
          <p:spPr bwMode="auto">
            <a:xfrm>
              <a:off x="3172" y="2087"/>
              <a:ext cx="318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00" name="Text Box 1044"/>
            <p:cNvSpPr txBox="1">
              <a:spLocks noChangeAspect="1" noChangeArrowheads="1"/>
            </p:cNvSpPr>
            <p:nvPr/>
          </p:nvSpPr>
          <p:spPr bwMode="auto">
            <a:xfrm>
              <a:off x="2333" y="1680"/>
              <a:ext cx="661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en-US" sz="240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en-US" sz="2400" dirty="0" err="1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V</a:t>
              </a:r>
              <a:r>
                <a:rPr lang="en-US" altLang="en-US" sz="240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ud</a:t>
              </a:r>
              <a:endParaRPr lang="en-US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01" name="Line 1045"/>
            <p:cNvSpPr>
              <a:spLocks noChangeAspect="1" noChangeShapeType="1"/>
            </p:cNvSpPr>
            <p:nvPr/>
          </p:nvSpPr>
          <p:spPr bwMode="auto">
            <a:xfrm>
              <a:off x="832" y="1902"/>
              <a:ext cx="385" cy="1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2" name="Line 1046"/>
            <p:cNvSpPr>
              <a:spLocks noChangeAspect="1" noChangeShapeType="1"/>
            </p:cNvSpPr>
            <p:nvPr/>
          </p:nvSpPr>
          <p:spPr bwMode="auto">
            <a:xfrm>
              <a:off x="1217" y="2078"/>
              <a:ext cx="105" cy="4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03" name="Freeform 1047"/>
            <p:cNvSpPr>
              <a:spLocks noChangeAspect="1"/>
            </p:cNvSpPr>
            <p:nvPr/>
          </p:nvSpPr>
          <p:spPr bwMode="auto">
            <a:xfrm>
              <a:off x="832" y="1902"/>
              <a:ext cx="222" cy="100"/>
            </a:xfrm>
            <a:custGeom>
              <a:avLst/>
              <a:gdLst>
                <a:gd name="T0" fmla="*/ 0 w 304"/>
                <a:gd name="T1" fmla="*/ 0 h 136"/>
                <a:gd name="T2" fmla="*/ 304 w 304"/>
                <a:gd name="T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136">
                  <a:moveTo>
                    <a:pt x="0" y="0"/>
                  </a:moveTo>
                  <a:lnTo>
                    <a:pt x="304" y="13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04" name="Group 1048"/>
            <p:cNvGrpSpPr>
              <a:grpSpLocks noChangeAspect="1"/>
            </p:cNvGrpSpPr>
            <p:nvPr/>
          </p:nvGrpSpPr>
          <p:grpSpPr bwMode="auto">
            <a:xfrm>
              <a:off x="1217" y="1867"/>
              <a:ext cx="421" cy="211"/>
              <a:chOff x="1152" y="2640"/>
              <a:chExt cx="576" cy="288"/>
            </a:xfrm>
          </p:grpSpPr>
          <p:sp>
            <p:nvSpPr>
              <p:cNvPr id="71705" name="Line 1049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06" name="Line 1050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07" name="Group 1051"/>
            <p:cNvGrpSpPr>
              <a:grpSpLocks noChangeAspect="1"/>
            </p:cNvGrpSpPr>
            <p:nvPr/>
          </p:nvGrpSpPr>
          <p:grpSpPr bwMode="auto">
            <a:xfrm flipH="1">
              <a:off x="1322" y="2498"/>
              <a:ext cx="421" cy="211"/>
              <a:chOff x="1152" y="2640"/>
              <a:chExt cx="576" cy="288"/>
            </a:xfrm>
          </p:grpSpPr>
          <p:sp>
            <p:nvSpPr>
              <p:cNvPr id="71708" name="Line 1052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09" name="Line 1053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0" name="Group 1054"/>
            <p:cNvGrpSpPr>
              <a:grpSpLocks noChangeAspect="1"/>
            </p:cNvGrpSpPr>
            <p:nvPr/>
          </p:nvGrpSpPr>
          <p:grpSpPr bwMode="auto">
            <a:xfrm>
              <a:off x="1322" y="2288"/>
              <a:ext cx="421" cy="210"/>
              <a:chOff x="1152" y="2640"/>
              <a:chExt cx="576" cy="288"/>
            </a:xfrm>
          </p:grpSpPr>
          <p:sp>
            <p:nvSpPr>
              <p:cNvPr id="71711" name="Line 1055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2" name="Line 1056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13" name="Text Box 1057"/>
            <p:cNvSpPr txBox="1">
              <a:spLocks noChangeAspect="1" noChangeArrowheads="1"/>
            </p:cNvSpPr>
            <p:nvPr/>
          </p:nvSpPr>
          <p:spPr bwMode="auto">
            <a:xfrm>
              <a:off x="559" y="1632"/>
              <a:ext cx="35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 dirty="0">
                  <a:solidFill>
                    <a:schemeClr val="tx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3200" baseline="30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14" name="Text Box 1058"/>
            <p:cNvSpPr txBox="1">
              <a:spLocks noChangeAspect="1" noChangeArrowheads="1"/>
            </p:cNvSpPr>
            <p:nvPr/>
          </p:nvSpPr>
          <p:spPr bwMode="auto">
            <a:xfrm>
              <a:off x="1565" y="1632"/>
              <a:ext cx="38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Symbol" panose="05050102010706020507" pitchFamily="18" charset="2"/>
                </a:rPr>
                <a:t>n</a:t>
              </a:r>
              <a:r>
                <a:rPr lang="en-US" altLang="en-US" sz="3200" baseline="-25000">
                  <a:solidFill>
                    <a:schemeClr val="tx1"/>
                  </a:solidFill>
                  <a:latin typeface="Symbol" panose="05050102010706020507" pitchFamily="18" charset="2"/>
                </a:rPr>
                <a:t>m</a:t>
              </a:r>
            </a:p>
          </p:txBody>
        </p:sp>
        <p:sp>
          <p:nvSpPr>
            <p:cNvPr id="71715" name="Text Box 1059"/>
            <p:cNvSpPr txBox="1">
              <a:spLocks noChangeAspect="1" noChangeArrowheads="1"/>
            </p:cNvSpPr>
            <p:nvPr/>
          </p:nvSpPr>
          <p:spPr bwMode="auto">
            <a:xfrm>
              <a:off x="812" y="2147"/>
              <a:ext cx="47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en-US" sz="3200" baseline="300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16" name="Text Box 1060"/>
            <p:cNvSpPr txBox="1">
              <a:spLocks noChangeAspect="1" noChangeArrowheads="1"/>
            </p:cNvSpPr>
            <p:nvPr/>
          </p:nvSpPr>
          <p:spPr bwMode="auto">
            <a:xfrm>
              <a:off x="1704" y="2079"/>
              <a:ext cx="31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17" name="Text Box 1061"/>
            <p:cNvSpPr txBox="1">
              <a:spLocks noChangeAspect="1" noChangeArrowheads="1"/>
            </p:cNvSpPr>
            <p:nvPr/>
          </p:nvSpPr>
          <p:spPr bwMode="auto">
            <a:xfrm>
              <a:off x="1004" y="1736"/>
              <a:ext cx="374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</a:t>
              </a:r>
              <a:r>
                <a:rPr lang="en-US" altLang="en-US" sz="2400" baseline="-25000" dirty="0" err="1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W</a:t>
              </a:r>
              <a:endParaRPr lang="en-US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8" name="Text Box 1062"/>
            <p:cNvSpPr txBox="1">
              <a:spLocks noChangeAspect="1" noChangeArrowheads="1"/>
            </p:cNvSpPr>
            <p:nvPr/>
          </p:nvSpPr>
          <p:spPr bwMode="auto">
            <a:xfrm>
              <a:off x="2067" y="1702"/>
              <a:ext cx="28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3200" baseline="30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19" name="Text Box 1063"/>
            <p:cNvSpPr txBox="1">
              <a:spLocks noChangeAspect="1" noChangeArrowheads="1"/>
            </p:cNvSpPr>
            <p:nvPr/>
          </p:nvSpPr>
          <p:spPr bwMode="auto">
            <a:xfrm>
              <a:off x="3058" y="1668"/>
              <a:ext cx="287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endParaRPr lang="en-US" altLang="en-US" sz="3200" baseline="30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1720" name="Group 1064"/>
            <p:cNvGrpSpPr>
              <a:grpSpLocks noChangeAspect="1"/>
            </p:cNvGrpSpPr>
            <p:nvPr/>
          </p:nvGrpSpPr>
          <p:grpSpPr bwMode="auto">
            <a:xfrm>
              <a:off x="1718" y="2564"/>
              <a:ext cx="362" cy="407"/>
              <a:chOff x="1519" y="3340"/>
              <a:chExt cx="495" cy="558"/>
            </a:xfrm>
          </p:grpSpPr>
          <p:sp>
            <p:nvSpPr>
              <p:cNvPr id="71721" name="Text Box 1065"/>
              <p:cNvSpPr txBox="1">
                <a:spLocks noChangeAspect="1" noChangeArrowheads="1"/>
              </p:cNvSpPr>
              <p:nvPr/>
            </p:nvSpPr>
            <p:spPr bwMode="auto">
              <a:xfrm>
                <a:off x="1519" y="3340"/>
                <a:ext cx="495" cy="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3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r>
                  <a:rPr lang="en-US" altLang="en-US" sz="32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71722" name="Line 1066"/>
              <p:cNvSpPr>
                <a:spLocks noChangeAspect="1" noChangeShapeType="1"/>
              </p:cNvSpPr>
              <p:nvPr/>
            </p:nvSpPr>
            <p:spPr bwMode="auto">
              <a:xfrm>
                <a:off x="1669" y="345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3" name="Group 1067"/>
            <p:cNvGrpSpPr>
              <a:grpSpLocks noChangeAspect="1"/>
            </p:cNvGrpSpPr>
            <p:nvPr/>
          </p:nvGrpSpPr>
          <p:grpSpPr bwMode="auto">
            <a:xfrm>
              <a:off x="3177" y="2580"/>
              <a:ext cx="362" cy="407"/>
              <a:chOff x="1519" y="3343"/>
              <a:chExt cx="495" cy="556"/>
            </a:xfrm>
          </p:grpSpPr>
          <p:sp>
            <p:nvSpPr>
              <p:cNvPr id="71724" name="Text Box 1068"/>
              <p:cNvSpPr txBox="1">
                <a:spLocks noChangeAspect="1" noChangeArrowheads="1"/>
              </p:cNvSpPr>
              <p:nvPr/>
            </p:nvSpPr>
            <p:spPr bwMode="auto">
              <a:xfrm>
                <a:off x="1519" y="3343"/>
                <a:ext cx="495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3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r>
                  <a:rPr lang="en-US" altLang="en-US" sz="32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71725" name="Line 1069"/>
              <p:cNvSpPr>
                <a:spLocks noChangeAspect="1" noChangeShapeType="1"/>
              </p:cNvSpPr>
              <p:nvPr/>
            </p:nvSpPr>
            <p:spPr bwMode="auto">
              <a:xfrm>
                <a:off x="1669" y="345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1726" name="Group 1070"/>
          <p:cNvGrpSpPr>
            <a:grpSpLocks/>
          </p:cNvGrpSpPr>
          <p:nvPr/>
        </p:nvGrpSpPr>
        <p:grpSpPr bwMode="auto">
          <a:xfrm>
            <a:off x="4432300" y="4038600"/>
            <a:ext cx="4635500" cy="2413000"/>
            <a:chOff x="-48" y="3312"/>
            <a:chExt cx="2919" cy="1520"/>
          </a:xfrm>
        </p:grpSpPr>
        <p:sp>
          <p:nvSpPr>
            <p:cNvPr id="71727" name="Text Box 1071"/>
            <p:cNvSpPr txBox="1">
              <a:spLocks noChangeAspect="1" noChangeArrowheads="1"/>
            </p:cNvSpPr>
            <p:nvPr/>
          </p:nvSpPr>
          <p:spPr bwMode="auto">
            <a:xfrm>
              <a:off x="-48" y="3312"/>
              <a:ext cx="32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28" name="Line 1072"/>
            <p:cNvSpPr>
              <a:spLocks noChangeAspect="1" noChangeShapeType="1"/>
            </p:cNvSpPr>
            <p:nvPr/>
          </p:nvSpPr>
          <p:spPr bwMode="auto">
            <a:xfrm>
              <a:off x="178" y="3651"/>
              <a:ext cx="334" cy="1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29" name="Freeform 1073"/>
            <p:cNvSpPr>
              <a:spLocks noChangeAspect="1"/>
            </p:cNvSpPr>
            <p:nvPr/>
          </p:nvSpPr>
          <p:spPr bwMode="auto">
            <a:xfrm>
              <a:off x="178" y="3651"/>
              <a:ext cx="192" cy="85"/>
            </a:xfrm>
            <a:custGeom>
              <a:avLst/>
              <a:gdLst>
                <a:gd name="T0" fmla="*/ 0 w 304"/>
                <a:gd name="T1" fmla="*/ 0 h 136"/>
                <a:gd name="T2" fmla="*/ 304 w 304"/>
                <a:gd name="T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136">
                  <a:moveTo>
                    <a:pt x="0" y="0"/>
                  </a:moveTo>
                  <a:lnTo>
                    <a:pt x="304" y="13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30" name="Group 1074"/>
            <p:cNvGrpSpPr>
              <a:grpSpLocks noChangeAspect="1"/>
            </p:cNvGrpSpPr>
            <p:nvPr/>
          </p:nvGrpSpPr>
          <p:grpSpPr bwMode="auto">
            <a:xfrm>
              <a:off x="815" y="3620"/>
              <a:ext cx="364" cy="182"/>
              <a:chOff x="880" y="3730"/>
              <a:chExt cx="576" cy="288"/>
            </a:xfrm>
          </p:grpSpPr>
          <p:sp>
            <p:nvSpPr>
              <p:cNvPr id="71731" name="Line 1075"/>
              <p:cNvSpPr>
                <a:spLocks noChangeAspect="1" noChangeShapeType="1"/>
              </p:cNvSpPr>
              <p:nvPr/>
            </p:nvSpPr>
            <p:spPr bwMode="auto">
              <a:xfrm flipV="1">
                <a:off x="880" y="373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2" name="Line 1076"/>
              <p:cNvSpPr>
                <a:spLocks noChangeAspect="1" noChangeShapeType="1"/>
              </p:cNvSpPr>
              <p:nvPr/>
            </p:nvSpPr>
            <p:spPr bwMode="auto">
              <a:xfrm flipV="1">
                <a:off x="880" y="387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33" name="Text Box 1077"/>
            <p:cNvSpPr txBox="1">
              <a:spLocks noChangeAspect="1" noChangeArrowheads="1"/>
            </p:cNvSpPr>
            <p:nvPr/>
          </p:nvSpPr>
          <p:spPr bwMode="auto">
            <a:xfrm>
              <a:off x="1104" y="3360"/>
              <a:ext cx="34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Symbol" panose="05050102010706020507" pitchFamily="18" charset="2"/>
                </a:rPr>
                <a:t>n</a:t>
              </a:r>
              <a:r>
                <a:rPr lang="en-US" altLang="en-US" sz="3200" baseline="-25000">
                  <a:solidFill>
                    <a:schemeClr val="tx1"/>
                  </a:solidFill>
                  <a:latin typeface="Symbol" panose="05050102010706020507" pitchFamily="18" charset="2"/>
                </a:rPr>
                <a:t>m</a:t>
              </a:r>
            </a:p>
          </p:txBody>
        </p:sp>
        <p:sp>
          <p:nvSpPr>
            <p:cNvPr id="71734" name="Line 1078"/>
            <p:cNvSpPr>
              <a:spLocks noChangeAspect="1" noChangeShapeType="1"/>
            </p:cNvSpPr>
            <p:nvPr/>
          </p:nvSpPr>
          <p:spPr bwMode="auto">
            <a:xfrm>
              <a:off x="664" y="4045"/>
              <a:ext cx="91" cy="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35" name="Group 1079"/>
            <p:cNvGrpSpPr>
              <a:grpSpLocks noChangeAspect="1"/>
            </p:cNvGrpSpPr>
            <p:nvPr/>
          </p:nvGrpSpPr>
          <p:grpSpPr bwMode="auto">
            <a:xfrm flipH="1">
              <a:off x="755" y="4408"/>
              <a:ext cx="363" cy="182"/>
              <a:chOff x="1152" y="2640"/>
              <a:chExt cx="576" cy="288"/>
            </a:xfrm>
          </p:grpSpPr>
          <p:sp>
            <p:nvSpPr>
              <p:cNvPr id="71736" name="Line 1080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7" name="Line 1081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8" name="Group 1082"/>
            <p:cNvGrpSpPr>
              <a:grpSpLocks noChangeAspect="1"/>
            </p:cNvGrpSpPr>
            <p:nvPr/>
          </p:nvGrpSpPr>
          <p:grpSpPr bwMode="auto">
            <a:xfrm>
              <a:off x="755" y="4227"/>
              <a:ext cx="363" cy="181"/>
              <a:chOff x="1152" y="2640"/>
              <a:chExt cx="576" cy="288"/>
            </a:xfrm>
          </p:grpSpPr>
          <p:sp>
            <p:nvSpPr>
              <p:cNvPr id="71739" name="Line 1083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0" name="Line 1084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1" name="Text Box 1085"/>
            <p:cNvSpPr txBox="1">
              <a:spLocks noChangeAspect="1" noChangeArrowheads="1"/>
            </p:cNvSpPr>
            <p:nvPr/>
          </p:nvSpPr>
          <p:spPr bwMode="auto">
            <a:xfrm>
              <a:off x="325" y="4146"/>
              <a:ext cx="4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42" name="Text Box 1086"/>
            <p:cNvSpPr txBox="1">
              <a:spLocks noChangeAspect="1" noChangeArrowheads="1"/>
            </p:cNvSpPr>
            <p:nvPr/>
          </p:nvSpPr>
          <p:spPr bwMode="auto">
            <a:xfrm>
              <a:off x="1080" y="4045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grpSp>
          <p:nvGrpSpPr>
            <p:cNvPr id="71743" name="Group 1087"/>
            <p:cNvGrpSpPr>
              <a:grpSpLocks noChangeAspect="1"/>
            </p:cNvGrpSpPr>
            <p:nvPr/>
          </p:nvGrpSpPr>
          <p:grpSpPr bwMode="auto">
            <a:xfrm>
              <a:off x="1091" y="4467"/>
              <a:ext cx="325" cy="365"/>
              <a:chOff x="1508" y="3343"/>
              <a:chExt cx="515" cy="578"/>
            </a:xfrm>
          </p:grpSpPr>
          <p:sp>
            <p:nvSpPr>
              <p:cNvPr id="71744" name="Text Box 1088"/>
              <p:cNvSpPr txBox="1">
                <a:spLocks noChangeAspect="1" noChangeArrowheads="1"/>
              </p:cNvSpPr>
              <p:nvPr/>
            </p:nvSpPr>
            <p:spPr bwMode="auto">
              <a:xfrm>
                <a:off x="1508" y="3343"/>
                <a:ext cx="515" cy="5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3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r>
                  <a:rPr lang="en-US" altLang="en-US" sz="32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71745" name="Line 1089"/>
              <p:cNvSpPr>
                <a:spLocks noChangeAspect="1" noChangeShapeType="1"/>
              </p:cNvSpPr>
              <p:nvPr/>
            </p:nvSpPr>
            <p:spPr bwMode="auto">
              <a:xfrm>
                <a:off x="1669" y="345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6" name="Text Box 1090"/>
            <p:cNvSpPr txBox="1">
              <a:spLocks noChangeAspect="1" noChangeArrowheads="1"/>
            </p:cNvSpPr>
            <p:nvPr/>
          </p:nvSpPr>
          <p:spPr bwMode="auto">
            <a:xfrm>
              <a:off x="288" y="3757"/>
              <a:ext cx="26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Symbol" panose="05050102010706020507" pitchFamily="18" charset="2"/>
                </a:rPr>
                <a:t>m</a:t>
              </a:r>
              <a:endParaRPr lang="en-US" altLang="en-US" sz="3200" baseline="30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7" name="Text Box 1091"/>
            <p:cNvSpPr txBox="1">
              <a:spLocks noChangeAspect="1" noChangeArrowheads="1"/>
            </p:cNvSpPr>
            <p:nvPr/>
          </p:nvSpPr>
          <p:spPr bwMode="auto">
            <a:xfrm>
              <a:off x="288" y="3648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48" name="Text Box 1092"/>
            <p:cNvSpPr txBox="1">
              <a:spLocks noChangeAspect="1" noChangeArrowheads="1"/>
            </p:cNvSpPr>
            <p:nvPr/>
          </p:nvSpPr>
          <p:spPr bwMode="auto">
            <a:xfrm>
              <a:off x="768" y="3792"/>
              <a:ext cx="25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Symbol" panose="05050102010706020507" pitchFamily="18" charset="2"/>
                </a:rPr>
                <a:t>n</a:t>
              </a:r>
              <a:endParaRPr lang="en-US" altLang="en-US" sz="3200" baseline="30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49" name="Text Box 1093"/>
            <p:cNvSpPr txBox="1">
              <a:spLocks noChangeAspect="1" noChangeArrowheads="1"/>
            </p:cNvSpPr>
            <p:nvPr/>
          </p:nvSpPr>
          <p:spPr bwMode="auto">
            <a:xfrm>
              <a:off x="768" y="3696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50" name="Line 1094"/>
            <p:cNvSpPr>
              <a:spLocks noChangeAspect="1" noChangeShapeType="1"/>
            </p:cNvSpPr>
            <p:nvPr/>
          </p:nvSpPr>
          <p:spPr bwMode="auto">
            <a:xfrm>
              <a:off x="512" y="3802"/>
              <a:ext cx="30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1" name="Freeform 1095"/>
            <p:cNvSpPr>
              <a:spLocks noChangeAspect="1"/>
            </p:cNvSpPr>
            <p:nvPr/>
          </p:nvSpPr>
          <p:spPr bwMode="auto">
            <a:xfrm>
              <a:off x="512" y="3802"/>
              <a:ext cx="303" cy="213"/>
            </a:xfrm>
            <a:custGeom>
              <a:avLst/>
              <a:gdLst>
                <a:gd name="T0" fmla="*/ 0 w 480"/>
                <a:gd name="T1" fmla="*/ 0 h 336"/>
                <a:gd name="T2" fmla="*/ 240 w 480"/>
                <a:gd name="T3" fmla="*/ 336 h 336"/>
                <a:gd name="T4" fmla="*/ 480 w 480"/>
                <a:gd name="T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336">
                  <a:moveTo>
                    <a:pt x="0" y="0"/>
                  </a:moveTo>
                  <a:cubicBezTo>
                    <a:pt x="80" y="168"/>
                    <a:pt x="160" y="336"/>
                    <a:pt x="240" y="336"/>
                  </a:cubicBezTo>
                  <a:cubicBezTo>
                    <a:pt x="320" y="336"/>
                    <a:pt x="440" y="56"/>
                    <a:pt x="480" y="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2" name="Text Box 1096"/>
            <p:cNvSpPr txBox="1">
              <a:spLocks noChangeAspect="1" noChangeArrowheads="1"/>
            </p:cNvSpPr>
            <p:nvPr/>
          </p:nvSpPr>
          <p:spPr bwMode="auto">
            <a:xfrm>
              <a:off x="528" y="3456"/>
              <a:ext cx="3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Symbol" panose="05050102010706020507" pitchFamily="18" charset="2"/>
                </a:rPr>
                <a:t>c</a:t>
              </a:r>
              <a:r>
                <a:rPr lang="en-US" altLang="en-US" sz="3200" baseline="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753" name="Text Box 1097"/>
            <p:cNvSpPr txBox="1">
              <a:spLocks noChangeAspect="1" noChangeArrowheads="1"/>
            </p:cNvSpPr>
            <p:nvPr/>
          </p:nvSpPr>
          <p:spPr bwMode="auto">
            <a:xfrm>
              <a:off x="528" y="3360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54" name="Line 1098"/>
            <p:cNvSpPr>
              <a:spLocks noChangeAspect="1" noChangeShapeType="1"/>
            </p:cNvSpPr>
            <p:nvPr/>
          </p:nvSpPr>
          <p:spPr bwMode="auto">
            <a:xfrm>
              <a:off x="1634" y="3650"/>
              <a:ext cx="333" cy="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5" name="Freeform 1099"/>
            <p:cNvSpPr>
              <a:spLocks noChangeAspect="1"/>
            </p:cNvSpPr>
            <p:nvPr/>
          </p:nvSpPr>
          <p:spPr bwMode="auto">
            <a:xfrm>
              <a:off x="1634" y="3650"/>
              <a:ext cx="191" cy="86"/>
            </a:xfrm>
            <a:custGeom>
              <a:avLst/>
              <a:gdLst>
                <a:gd name="T0" fmla="*/ 0 w 304"/>
                <a:gd name="T1" fmla="*/ 0 h 136"/>
                <a:gd name="T2" fmla="*/ 304 w 304"/>
                <a:gd name="T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136">
                  <a:moveTo>
                    <a:pt x="0" y="0"/>
                  </a:moveTo>
                  <a:lnTo>
                    <a:pt x="304" y="136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56" name="Group 1100"/>
            <p:cNvGrpSpPr>
              <a:grpSpLocks noChangeAspect="1"/>
            </p:cNvGrpSpPr>
            <p:nvPr/>
          </p:nvGrpSpPr>
          <p:grpSpPr bwMode="auto">
            <a:xfrm>
              <a:off x="2270" y="3620"/>
              <a:ext cx="364" cy="182"/>
              <a:chOff x="880" y="3730"/>
              <a:chExt cx="576" cy="288"/>
            </a:xfrm>
          </p:grpSpPr>
          <p:sp>
            <p:nvSpPr>
              <p:cNvPr id="71757" name="Line 1101"/>
              <p:cNvSpPr>
                <a:spLocks noChangeAspect="1" noChangeShapeType="1"/>
              </p:cNvSpPr>
              <p:nvPr/>
            </p:nvSpPr>
            <p:spPr bwMode="auto">
              <a:xfrm flipV="1">
                <a:off x="880" y="373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58" name="Line 1102"/>
              <p:cNvSpPr>
                <a:spLocks noChangeAspect="1" noChangeShapeType="1"/>
              </p:cNvSpPr>
              <p:nvPr/>
            </p:nvSpPr>
            <p:spPr bwMode="auto">
              <a:xfrm flipV="1">
                <a:off x="880" y="387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9" name="Text Box 1103"/>
            <p:cNvSpPr txBox="1">
              <a:spLocks noChangeAspect="1" noChangeArrowheads="1"/>
            </p:cNvSpPr>
            <p:nvPr/>
          </p:nvSpPr>
          <p:spPr bwMode="auto">
            <a:xfrm>
              <a:off x="1488" y="3312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3200" baseline="30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60" name="Text Box 1104"/>
            <p:cNvSpPr txBox="1">
              <a:spLocks noChangeAspect="1" noChangeArrowheads="1"/>
            </p:cNvSpPr>
            <p:nvPr/>
          </p:nvSpPr>
          <p:spPr bwMode="auto">
            <a:xfrm>
              <a:off x="2714" y="3529"/>
              <a:ext cx="116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altLang="en-US" sz="3200" baseline="-25000">
                <a:solidFill>
                  <a:schemeClr val="tx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71761" name="Line 1105"/>
            <p:cNvSpPr>
              <a:spLocks noChangeAspect="1" noChangeShapeType="1"/>
            </p:cNvSpPr>
            <p:nvPr/>
          </p:nvSpPr>
          <p:spPr bwMode="auto">
            <a:xfrm>
              <a:off x="2119" y="4045"/>
              <a:ext cx="91" cy="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762" name="Group 1106"/>
            <p:cNvGrpSpPr>
              <a:grpSpLocks noChangeAspect="1"/>
            </p:cNvGrpSpPr>
            <p:nvPr/>
          </p:nvGrpSpPr>
          <p:grpSpPr bwMode="auto">
            <a:xfrm flipH="1">
              <a:off x="2210" y="4408"/>
              <a:ext cx="364" cy="182"/>
              <a:chOff x="1152" y="2640"/>
              <a:chExt cx="576" cy="288"/>
            </a:xfrm>
          </p:grpSpPr>
          <p:sp>
            <p:nvSpPr>
              <p:cNvPr id="71763" name="Line 1107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4" name="Line 1108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65" name="Group 1109"/>
            <p:cNvGrpSpPr>
              <a:grpSpLocks noChangeAspect="1"/>
            </p:cNvGrpSpPr>
            <p:nvPr/>
          </p:nvGrpSpPr>
          <p:grpSpPr bwMode="auto">
            <a:xfrm>
              <a:off x="2210" y="4227"/>
              <a:ext cx="364" cy="181"/>
              <a:chOff x="1152" y="2640"/>
              <a:chExt cx="576" cy="288"/>
            </a:xfrm>
          </p:grpSpPr>
          <p:sp>
            <p:nvSpPr>
              <p:cNvPr id="71766" name="Line 1110"/>
              <p:cNvSpPr>
                <a:spLocks noChangeAspect="1" noChangeShapeType="1"/>
              </p:cNvSpPr>
              <p:nvPr/>
            </p:nvSpPr>
            <p:spPr bwMode="auto">
              <a:xfrm flipV="1">
                <a:off x="1152" y="2640"/>
                <a:ext cx="576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67" name="Line 1111"/>
              <p:cNvSpPr>
                <a:spLocks noChangeAspect="1" noChangeShapeType="1"/>
              </p:cNvSpPr>
              <p:nvPr/>
            </p:nvSpPr>
            <p:spPr bwMode="auto">
              <a:xfrm flipV="1">
                <a:off x="1152" y="2784"/>
                <a:ext cx="28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68" name="Text Box 1112"/>
            <p:cNvSpPr txBox="1">
              <a:spLocks noChangeAspect="1" noChangeArrowheads="1"/>
            </p:cNvSpPr>
            <p:nvPr/>
          </p:nvSpPr>
          <p:spPr bwMode="auto">
            <a:xfrm>
              <a:off x="1770" y="4113"/>
              <a:ext cx="4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W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71769" name="Text Box 1113"/>
            <p:cNvSpPr txBox="1">
              <a:spLocks noChangeAspect="1" noChangeArrowheads="1"/>
            </p:cNvSpPr>
            <p:nvPr/>
          </p:nvSpPr>
          <p:spPr bwMode="auto">
            <a:xfrm>
              <a:off x="2535" y="4045"/>
              <a:ext cx="28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en-US" sz="3200" baseline="30000">
                  <a:solidFill>
                    <a:schemeClr val="tx1"/>
                  </a:solidFill>
                  <a:latin typeface="Times New Roman" panose="02020603050405020304" pitchFamily="18" charset="0"/>
                </a:rPr>
                <a:t>-</a:t>
              </a:r>
            </a:p>
          </p:txBody>
        </p:sp>
        <p:grpSp>
          <p:nvGrpSpPr>
            <p:cNvPr id="71770" name="Group 1114"/>
            <p:cNvGrpSpPr>
              <a:grpSpLocks noChangeAspect="1"/>
            </p:cNvGrpSpPr>
            <p:nvPr/>
          </p:nvGrpSpPr>
          <p:grpSpPr bwMode="auto">
            <a:xfrm>
              <a:off x="2546" y="4466"/>
              <a:ext cx="325" cy="365"/>
              <a:chOff x="1508" y="3341"/>
              <a:chExt cx="515" cy="578"/>
            </a:xfrm>
          </p:grpSpPr>
          <p:sp>
            <p:nvSpPr>
              <p:cNvPr id="71771" name="Text Box 1115"/>
              <p:cNvSpPr txBox="1">
                <a:spLocks noChangeAspect="1" noChangeArrowheads="1"/>
              </p:cNvSpPr>
              <p:nvPr/>
            </p:nvSpPr>
            <p:spPr bwMode="auto">
              <a:xfrm>
                <a:off x="1508" y="3341"/>
                <a:ext cx="515" cy="5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3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r>
                  <a:rPr lang="en-US" altLang="en-US" sz="32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e</a:t>
                </a:r>
              </a:p>
            </p:txBody>
          </p:sp>
          <p:sp>
            <p:nvSpPr>
              <p:cNvPr id="71772" name="Line 1116"/>
              <p:cNvSpPr>
                <a:spLocks noChangeAspect="1" noChangeShapeType="1"/>
              </p:cNvSpPr>
              <p:nvPr/>
            </p:nvSpPr>
            <p:spPr bwMode="auto">
              <a:xfrm>
                <a:off x="1669" y="345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73" name="Text Box 1117"/>
            <p:cNvSpPr txBox="1">
              <a:spLocks noChangeAspect="1" noChangeArrowheads="1"/>
            </p:cNvSpPr>
            <p:nvPr/>
          </p:nvSpPr>
          <p:spPr bwMode="auto">
            <a:xfrm>
              <a:off x="1778" y="3793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en-US" sz="3200" baseline="30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4" name="Text Box 1118"/>
            <p:cNvSpPr txBox="1">
              <a:spLocks noChangeAspect="1" noChangeArrowheads="1"/>
            </p:cNvSpPr>
            <p:nvPr/>
          </p:nvSpPr>
          <p:spPr bwMode="auto">
            <a:xfrm>
              <a:off x="1776" y="3648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75" name="Text Box 1119"/>
            <p:cNvSpPr txBox="1">
              <a:spLocks noChangeAspect="1" noChangeArrowheads="1"/>
            </p:cNvSpPr>
            <p:nvPr/>
          </p:nvSpPr>
          <p:spPr bwMode="auto">
            <a:xfrm>
              <a:off x="2208" y="3760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u</a:t>
              </a:r>
              <a:endParaRPr lang="en-US" altLang="en-US" sz="3200" baseline="30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76" name="Text Box 1120"/>
            <p:cNvSpPr txBox="1">
              <a:spLocks noChangeAspect="1" noChangeArrowheads="1"/>
            </p:cNvSpPr>
            <p:nvPr/>
          </p:nvSpPr>
          <p:spPr bwMode="auto">
            <a:xfrm>
              <a:off x="2208" y="3648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77" name="Line 1121"/>
            <p:cNvSpPr>
              <a:spLocks noChangeAspect="1" noChangeShapeType="1"/>
            </p:cNvSpPr>
            <p:nvPr/>
          </p:nvSpPr>
          <p:spPr bwMode="auto">
            <a:xfrm>
              <a:off x="1967" y="3802"/>
              <a:ext cx="303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8" name="Freeform 1122"/>
            <p:cNvSpPr>
              <a:spLocks noChangeAspect="1"/>
            </p:cNvSpPr>
            <p:nvPr/>
          </p:nvSpPr>
          <p:spPr bwMode="auto">
            <a:xfrm>
              <a:off x="1967" y="3802"/>
              <a:ext cx="303" cy="212"/>
            </a:xfrm>
            <a:custGeom>
              <a:avLst/>
              <a:gdLst>
                <a:gd name="T0" fmla="*/ 0 w 480"/>
                <a:gd name="T1" fmla="*/ 0 h 336"/>
                <a:gd name="T2" fmla="*/ 240 w 480"/>
                <a:gd name="T3" fmla="*/ 336 h 336"/>
                <a:gd name="T4" fmla="*/ 480 w 480"/>
                <a:gd name="T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336">
                  <a:moveTo>
                    <a:pt x="0" y="0"/>
                  </a:moveTo>
                  <a:cubicBezTo>
                    <a:pt x="80" y="168"/>
                    <a:pt x="160" y="336"/>
                    <a:pt x="240" y="336"/>
                  </a:cubicBezTo>
                  <a:cubicBezTo>
                    <a:pt x="320" y="336"/>
                    <a:pt x="440" y="56"/>
                    <a:pt x="480" y="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9" name="Text Box 1123"/>
            <p:cNvSpPr txBox="1">
              <a:spLocks noChangeAspect="1" noChangeArrowheads="1"/>
            </p:cNvSpPr>
            <p:nvPr/>
          </p:nvSpPr>
          <p:spPr bwMode="auto">
            <a:xfrm>
              <a:off x="1968" y="3408"/>
              <a:ext cx="3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Symbol" panose="05050102010706020507" pitchFamily="18" charset="2"/>
                </a:rPr>
                <a:t>c</a:t>
              </a:r>
              <a:r>
                <a:rPr lang="en-US" altLang="en-US" sz="3200" baseline="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780" name="Text Box 1124"/>
            <p:cNvSpPr txBox="1">
              <a:spLocks noChangeAspect="1" noChangeArrowheads="1"/>
            </p:cNvSpPr>
            <p:nvPr/>
          </p:nvSpPr>
          <p:spPr bwMode="auto">
            <a:xfrm>
              <a:off x="1968" y="3312"/>
              <a:ext cx="24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rgbClr val="FF0000"/>
                  </a:solidFill>
                  <a:latin typeface="Times New Roman" panose="02020603050405020304" pitchFamily="18" charset="0"/>
                </a:rPr>
                <a:t>~</a:t>
              </a:r>
            </a:p>
          </p:txBody>
        </p:sp>
        <p:sp>
          <p:nvSpPr>
            <p:cNvPr id="71781" name="Text Box 1125"/>
            <p:cNvSpPr txBox="1">
              <a:spLocks noChangeAspect="1" noChangeArrowheads="1"/>
            </p:cNvSpPr>
            <p:nvPr/>
          </p:nvSpPr>
          <p:spPr bwMode="auto">
            <a:xfrm>
              <a:off x="2544" y="3312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200">
                  <a:solidFill>
                    <a:schemeClr val="tx1"/>
                  </a:solidFill>
                  <a:latin typeface="Times New Roman" panose="02020603050405020304" pitchFamily="18" charset="0"/>
                </a:rPr>
                <a:t>u</a:t>
              </a:r>
              <a:endParaRPr lang="en-US" altLang="en-US" sz="3200" baseline="30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71782" name="Object 1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077923"/>
              </p:ext>
            </p:extLst>
          </p:nvPr>
        </p:nvGraphicFramePr>
        <p:xfrm>
          <a:off x="265113" y="4745038"/>
          <a:ext cx="4308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3" imgW="1790640" imgH="279360" progId="Equation.3">
                  <p:embed/>
                </p:oleObj>
              </mc:Choice>
              <mc:Fallback>
                <p:oleObj name="Equation" r:id="rId3" imgW="1790640" imgH="279360" progId="Equation.3">
                  <p:embed/>
                  <p:pic>
                    <p:nvPicPr>
                      <p:cNvPr id="71782" name="Object 1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4745038"/>
                        <a:ext cx="430847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4234" y="5634832"/>
            <a:ext cx="3364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Note: Z</a:t>
            </a:r>
            <a:r>
              <a:rPr lang="en-US" b="1" baseline="30000" dirty="0" smtClean="0">
                <a:solidFill>
                  <a:srgbClr val="7030A0"/>
                </a:solidFill>
              </a:rPr>
              <a:t>0 </a:t>
            </a:r>
            <a:r>
              <a:rPr lang="en-US" b="1" dirty="0" smtClean="0">
                <a:solidFill>
                  <a:srgbClr val="7030A0"/>
                </a:solidFill>
              </a:rPr>
              <a:t> Boson changes Standard Model neutron lifetime by 2% 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(present uncertainty &lt; 0.5%)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2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030694" y="1139525"/>
            <a:ext cx="7141092" cy="28575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b="1" dirty="0" smtClean="0"/>
              <a:t>EDM </a:t>
            </a:r>
            <a:r>
              <a:rPr lang="en-US" altLang="en-US" b="1" dirty="0"/>
              <a:t>for neutron </a:t>
            </a:r>
            <a:r>
              <a:rPr lang="en-US" altLang="en-US" b="1" dirty="0" smtClean="0"/>
              <a:t>or electron or proton </a:t>
            </a:r>
            <a:r>
              <a:rPr lang="en-US" altLang="en-US" b="1" dirty="0"/>
              <a:t>implies a violation of Time Reversal Invariance </a:t>
            </a:r>
            <a:r>
              <a:rPr lang="en-US" altLang="en-US" b="1" dirty="0" smtClean="0"/>
              <a:t>because …</a:t>
            </a:r>
            <a:endParaRPr lang="en-US" altLang="en-US" b="1" dirty="0"/>
          </a:p>
          <a:p>
            <a:pPr eaLnBrk="1" hangingPunct="1">
              <a:buFontTx/>
              <a:buNone/>
            </a:pPr>
            <a:endParaRPr lang="en-US" altLang="en-US" b="1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606" y="2861073"/>
            <a:ext cx="4055269" cy="229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41722" y="5289699"/>
            <a:ext cx="59768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1pPr>
            <a:lvl2pPr marL="742950" indent="-28575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2pPr>
            <a:lvl3pPr marL="11430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3pPr>
            <a:lvl4pPr marL="16002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4pPr>
            <a:lvl5pPr marL="20574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en-US" altLang="en-US" sz="1350" dirty="0">
                <a:solidFill>
                  <a:srgbClr val="7030A0"/>
                </a:solidFill>
              </a:rPr>
              <a:t>Both states should exist if Time Reversal Symmetry is </a:t>
            </a:r>
            <a:r>
              <a:rPr lang="en-US" altLang="en-US" sz="1350" dirty="0" smtClean="0">
                <a:solidFill>
                  <a:srgbClr val="7030A0"/>
                </a:solidFill>
              </a:rPr>
              <a:t>respected</a:t>
            </a:r>
            <a:endParaRPr lang="en-US" altLang="en-US" sz="1350" dirty="0">
              <a:solidFill>
                <a:srgbClr val="7030A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628875" y="4918888"/>
            <a:ext cx="489623" cy="37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18498" y="3504757"/>
            <a:ext cx="177563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This implies four  distinguishable neutrons:</a:t>
            </a:r>
          </a:p>
          <a:p>
            <a:r>
              <a:rPr lang="en-US" sz="1350" dirty="0"/>
              <a:t>spin up, EDM up</a:t>
            </a:r>
          </a:p>
          <a:p>
            <a:r>
              <a:rPr lang="en-US" sz="1350" dirty="0"/>
              <a:t>spin down, EDM up spin up, EDM down</a:t>
            </a:r>
          </a:p>
          <a:p>
            <a:r>
              <a:rPr lang="en-US" sz="1350" dirty="0"/>
              <a:t>spin down, EDM down 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13369" y="5781979"/>
            <a:ext cx="597682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1pPr>
            <a:lvl2pPr marL="742950" indent="-28575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2pPr>
            <a:lvl3pPr marL="11430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3pPr>
            <a:lvl4pPr marL="16002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4pPr>
            <a:lvl5pPr marL="2057400" indent="-228600" algn="ctr"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en-US" altLang="en-US" sz="1350" dirty="0" smtClean="0">
                <a:solidFill>
                  <a:srgbClr val="C00000"/>
                </a:solidFill>
              </a:rPr>
              <a:t>But </a:t>
            </a:r>
            <a:r>
              <a:rPr lang="en-US" altLang="en-US" sz="1350" dirty="0">
                <a:solidFill>
                  <a:srgbClr val="C00000"/>
                </a:solidFill>
              </a:rPr>
              <a:t>only two distinguishable neutron states exist!! (Pauli Principle</a:t>
            </a:r>
            <a:r>
              <a:rPr lang="en-US" altLang="en-US" sz="1350" dirty="0" smtClean="0">
                <a:solidFill>
                  <a:srgbClr val="C00000"/>
                </a:solidFill>
              </a:rPr>
              <a:t>)</a:t>
            </a:r>
          </a:p>
          <a:p>
            <a:pPr eaLnBrk="1" hangingPunct="1"/>
            <a:r>
              <a:rPr lang="en-US" altLang="en-US" sz="135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Time Reversal Symmetry is violated</a:t>
            </a:r>
            <a:endParaRPr lang="en-US" altLang="en-US" sz="1350" dirty="0">
              <a:solidFill>
                <a:srgbClr val="C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85126" y="122967"/>
            <a:ext cx="7233312" cy="108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2: Time Reversal Violation in EDM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FC93E-BB8E-4FF2-88EC-5DC3A852F1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892547"/>
              </p:ext>
            </p:extLst>
          </p:nvPr>
        </p:nvGraphicFramePr>
        <p:xfrm>
          <a:off x="5103786" y="1462727"/>
          <a:ext cx="2228849" cy="52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6" name="Equation" r:id="rId3" imgW="1028520" imgH="241200" progId="Equation.3">
                  <p:embed/>
                </p:oleObj>
              </mc:Choice>
              <mc:Fallback>
                <p:oleObj name="Equation" r:id="rId3" imgW="1028520" imgH="241200" progId="Equation.3">
                  <p:embed/>
                  <p:pic>
                    <p:nvPicPr>
                      <p:cNvPr id="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786" y="1462727"/>
                        <a:ext cx="2228849" cy="5226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7"/>
          <p:cNvSpPr txBox="1">
            <a:spLocks noChangeArrowheads="1"/>
          </p:cNvSpPr>
          <p:nvPr/>
        </p:nvSpPr>
        <p:spPr bwMode="auto">
          <a:xfrm>
            <a:off x="5764881" y="2081670"/>
            <a:ext cx="7393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solidFill>
                  <a:srgbClr val="000000"/>
                </a:solidFill>
                <a:latin typeface="Comic Sans MS" pitchFamily="66" charset="0"/>
              </a:rPr>
              <a:t>P-even</a:t>
            </a:r>
          </a:p>
          <a:p>
            <a:pPr eaLnBrk="1" hangingPunct="1"/>
            <a:r>
              <a:rPr lang="en-US" sz="1350" dirty="0">
                <a:solidFill>
                  <a:srgbClr val="000000"/>
                </a:solidFill>
                <a:latin typeface="Comic Sans MS" pitchFamily="66" charset="0"/>
              </a:rPr>
              <a:t>T-even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6739703" y="2081669"/>
            <a:ext cx="66717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 dirty="0">
                <a:solidFill>
                  <a:srgbClr val="000000"/>
                </a:solidFill>
                <a:latin typeface="Comic Sans MS" pitchFamily="66" charset="0"/>
              </a:rPr>
              <a:t>P-odd</a:t>
            </a:r>
          </a:p>
          <a:p>
            <a:pPr eaLnBrk="1" hangingPunct="1"/>
            <a:r>
              <a:rPr lang="en-US" sz="1350" dirty="0">
                <a:solidFill>
                  <a:srgbClr val="000000"/>
                </a:solidFill>
                <a:latin typeface="Comic Sans MS" pitchFamily="66" charset="0"/>
              </a:rPr>
              <a:t>T-odd</a:t>
            </a:r>
          </a:p>
        </p:txBody>
      </p:sp>
      <p:sp>
        <p:nvSpPr>
          <p:cNvPr id="10" name="Text Box 51"/>
          <p:cNvSpPr txBox="1">
            <a:spLocks noChangeArrowheads="1"/>
          </p:cNvSpPr>
          <p:nvPr/>
        </p:nvSpPr>
        <p:spPr bwMode="auto">
          <a:xfrm>
            <a:off x="5739579" y="1775672"/>
            <a:ext cx="70724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>
                <a:solidFill>
                  <a:srgbClr val="000000"/>
                </a:solidFill>
                <a:latin typeface="MT Extra" pitchFamily="18" charset="2"/>
              </a:rPr>
              <a:t>123</a:t>
            </a:r>
          </a:p>
        </p:txBody>
      </p:sp>
      <p:sp>
        <p:nvSpPr>
          <p:cNvPr id="11" name="Text Box 52"/>
          <p:cNvSpPr txBox="1">
            <a:spLocks noChangeArrowheads="1"/>
          </p:cNvSpPr>
          <p:nvPr/>
        </p:nvSpPr>
        <p:spPr bwMode="auto">
          <a:xfrm>
            <a:off x="6625403" y="1775676"/>
            <a:ext cx="70724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350">
                <a:solidFill>
                  <a:srgbClr val="000000"/>
                </a:solidFill>
                <a:latin typeface="MT Extra" pitchFamily="18" charset="2"/>
              </a:rPr>
              <a:t>123</a:t>
            </a:r>
          </a:p>
        </p:txBody>
      </p:sp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534302" y="3497000"/>
            <a:ext cx="403779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Non-zero d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violates both 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T, P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Note: CPT 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Theorem of Quantum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Field </a:t>
            </a:r>
            <a:r>
              <a:rPr lang="en-US" sz="2000" b="1" dirty="0">
                <a:solidFill>
                  <a:srgbClr val="FF0000"/>
                </a:solidFill>
                <a:latin typeface="Calibri" pitchFamily="34" charset="0"/>
              </a:rPr>
              <a:t>Theory says C x P x T is conserved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alibri" pitchFamily="34" charset="0"/>
                <a:sym typeface="Wingdings" panose="05000000000000000000" pitchFamily="2" charset="2"/>
              </a:rPr>
              <a:t>Thus: </a:t>
            </a:r>
            <a:r>
              <a:rPr lang="en-US" sz="2000" b="1" dirty="0" smtClean="0">
                <a:solidFill>
                  <a:srgbClr val="000000"/>
                </a:solidFill>
                <a:latin typeface="Calibri" pitchFamily="34" charset="0"/>
              </a:rPr>
              <a:t>non-zero </a:t>
            </a:r>
            <a:r>
              <a:rPr lang="en-US" sz="2000" b="1" dirty="0">
                <a:solidFill>
                  <a:srgbClr val="000000"/>
                </a:solidFill>
                <a:latin typeface="Calibri" pitchFamily="34" charset="0"/>
              </a:rPr>
              <a:t>d also violates CP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13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624209"/>
              </p:ext>
            </p:extLst>
          </p:nvPr>
        </p:nvGraphicFramePr>
        <p:xfrm>
          <a:off x="973745" y="1316282"/>
          <a:ext cx="2763441" cy="62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Equation" r:id="rId5" imgW="1866600" imgH="419040" progId="Equation.3">
                  <p:embed/>
                </p:oleObj>
              </mc:Choice>
              <mc:Fallback>
                <p:oleObj name="Equation" r:id="rId5" imgW="1866600" imgH="419040" progId="Equation.3">
                  <p:embed/>
                  <p:pic>
                    <p:nvPicPr>
                      <p:cNvPr id="13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745" y="1316282"/>
                        <a:ext cx="2763441" cy="620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0" name="Group 56"/>
          <p:cNvGrpSpPr>
            <a:grpSpLocks/>
          </p:cNvGrpSpPr>
          <p:nvPr/>
        </p:nvGrpSpPr>
        <p:grpSpPr bwMode="auto">
          <a:xfrm>
            <a:off x="818425" y="2038342"/>
            <a:ext cx="3142060" cy="2514600"/>
            <a:chOff x="2976" y="2112"/>
            <a:chExt cx="2639" cy="2112"/>
          </a:xfrm>
        </p:grpSpPr>
        <p:grpSp>
          <p:nvGrpSpPr>
            <p:cNvPr id="101" name="Group 3"/>
            <p:cNvGrpSpPr>
              <a:grpSpLocks/>
            </p:cNvGrpSpPr>
            <p:nvPr/>
          </p:nvGrpSpPr>
          <p:grpSpPr bwMode="auto">
            <a:xfrm>
              <a:off x="2976" y="2112"/>
              <a:ext cx="2639" cy="2112"/>
              <a:chOff x="720" y="960"/>
              <a:chExt cx="3945" cy="3072"/>
            </a:xfrm>
          </p:grpSpPr>
          <p:sp>
            <p:nvSpPr>
              <p:cNvPr id="107" name="Rectangle 4"/>
              <p:cNvSpPr>
                <a:spLocks noChangeArrowheads="1"/>
              </p:cNvSpPr>
              <p:nvPr/>
            </p:nvSpPr>
            <p:spPr bwMode="auto">
              <a:xfrm>
                <a:off x="3326" y="3008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-</a:t>
                </a:r>
              </a:p>
            </p:txBody>
          </p:sp>
          <p:sp>
            <p:nvSpPr>
              <p:cNvPr id="108" name="Rectangle 5"/>
              <p:cNvSpPr>
                <a:spLocks noChangeArrowheads="1"/>
              </p:cNvSpPr>
              <p:nvPr/>
            </p:nvSpPr>
            <p:spPr bwMode="auto">
              <a:xfrm>
                <a:off x="1982" y="3008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1776" y="3008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3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0" name="Rectangle 7"/>
              <p:cNvSpPr>
                <a:spLocks noChangeArrowheads="1"/>
              </p:cNvSpPr>
              <p:nvPr/>
            </p:nvSpPr>
            <p:spPr bwMode="auto">
              <a:xfrm>
                <a:off x="720" y="3008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000">
                    <a:solidFill>
                      <a:srgbClr val="000000"/>
                    </a:solidFill>
                    <a:latin typeface="Comic Sans MS" pitchFamily="66" charset="0"/>
                  </a:rPr>
                  <a:t>B</a:t>
                </a:r>
              </a:p>
            </p:txBody>
          </p:sp>
          <p:sp>
            <p:nvSpPr>
              <p:cNvPr id="111" name="Rectangle 8"/>
              <p:cNvSpPr>
                <a:spLocks noChangeArrowheads="1"/>
              </p:cNvSpPr>
              <p:nvPr/>
            </p:nvSpPr>
            <p:spPr bwMode="auto">
              <a:xfrm>
                <a:off x="3334" y="352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-</a:t>
                </a:r>
              </a:p>
            </p:txBody>
          </p:sp>
          <p:sp>
            <p:nvSpPr>
              <p:cNvPr id="112" name="Rectangle 9"/>
              <p:cNvSpPr>
                <a:spLocks noChangeArrowheads="1"/>
              </p:cNvSpPr>
              <p:nvPr/>
            </p:nvSpPr>
            <p:spPr bwMode="auto">
              <a:xfrm>
                <a:off x="2013" y="352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1776" y="352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3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720" y="3520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2700">
                    <a:solidFill>
                      <a:srgbClr val="000000"/>
                    </a:solidFill>
                    <a:latin typeface="Comic Sans MS" pitchFamily="66" charset="0"/>
                  </a:rPr>
                  <a:t>J</a:t>
                </a:r>
              </a:p>
            </p:txBody>
          </p:sp>
          <p:sp>
            <p:nvSpPr>
              <p:cNvPr id="115" name="Rectangle 12"/>
              <p:cNvSpPr>
                <a:spLocks noChangeArrowheads="1"/>
              </p:cNvSpPr>
              <p:nvPr/>
            </p:nvSpPr>
            <p:spPr bwMode="auto">
              <a:xfrm>
                <a:off x="3333" y="2496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1977" y="2496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-</a:t>
                </a:r>
              </a:p>
            </p:txBody>
          </p:sp>
          <p:sp>
            <p:nvSpPr>
              <p:cNvPr id="117" name="Rectangle 14"/>
              <p:cNvSpPr>
                <a:spLocks noChangeArrowheads="1"/>
              </p:cNvSpPr>
              <p:nvPr/>
            </p:nvSpPr>
            <p:spPr bwMode="auto">
              <a:xfrm>
                <a:off x="1776" y="2496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3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18" name="Rectangle 15"/>
              <p:cNvSpPr>
                <a:spLocks noChangeArrowheads="1"/>
              </p:cNvSpPr>
              <p:nvPr/>
            </p:nvSpPr>
            <p:spPr bwMode="auto">
              <a:xfrm>
                <a:off x="720" y="2496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2700">
                    <a:solidFill>
                      <a:srgbClr val="000000"/>
                    </a:solidFill>
                    <a:latin typeface="Comic Sans MS" pitchFamily="66" charset="0"/>
                  </a:rPr>
                  <a:t>E</a:t>
                </a:r>
              </a:p>
            </p:txBody>
          </p:sp>
          <p:sp>
            <p:nvSpPr>
              <p:cNvPr id="119" name="Rectangle 16"/>
              <p:cNvSpPr>
                <a:spLocks noChangeArrowheads="1"/>
              </p:cNvSpPr>
              <p:nvPr/>
            </p:nvSpPr>
            <p:spPr bwMode="auto">
              <a:xfrm>
                <a:off x="3339" y="1984"/>
                <a:ext cx="949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-</a:t>
                </a:r>
              </a:p>
            </p:txBody>
          </p:sp>
          <p:sp>
            <p:nvSpPr>
              <p:cNvPr id="120" name="Rectangle 17"/>
              <p:cNvSpPr>
                <a:spLocks noChangeArrowheads="1"/>
              </p:cNvSpPr>
              <p:nvPr/>
            </p:nvSpPr>
            <p:spPr bwMode="auto">
              <a:xfrm>
                <a:off x="1969" y="1984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  <p:sp>
            <p:nvSpPr>
              <p:cNvPr id="121" name="Rectangle 18"/>
              <p:cNvSpPr>
                <a:spLocks noChangeArrowheads="1"/>
              </p:cNvSpPr>
              <p:nvPr/>
            </p:nvSpPr>
            <p:spPr bwMode="auto">
              <a:xfrm>
                <a:off x="1776" y="1984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3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2" name="Rectangle 19"/>
              <p:cNvSpPr>
                <a:spLocks noChangeArrowheads="1"/>
              </p:cNvSpPr>
              <p:nvPr/>
            </p:nvSpPr>
            <p:spPr bwMode="auto">
              <a:xfrm>
                <a:off x="720" y="1984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2700">
                    <a:solidFill>
                      <a:srgbClr val="000000"/>
                    </a:solidFill>
                    <a:latin typeface="Comic Sans MS" pitchFamily="66" charset="0"/>
                  </a:rPr>
                  <a:t>d</a:t>
                </a:r>
              </a:p>
            </p:txBody>
          </p:sp>
          <p:sp>
            <p:nvSpPr>
              <p:cNvPr id="123" name="Rectangle 20"/>
              <p:cNvSpPr>
                <a:spLocks noChangeArrowheads="1"/>
              </p:cNvSpPr>
              <p:nvPr/>
            </p:nvSpPr>
            <p:spPr bwMode="auto">
              <a:xfrm>
                <a:off x="3329" y="1472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-</a:t>
                </a:r>
              </a:p>
            </p:txBody>
          </p:sp>
          <p:sp>
            <p:nvSpPr>
              <p:cNvPr id="124" name="Rectangle 21"/>
              <p:cNvSpPr>
                <a:spLocks noChangeArrowheads="1"/>
              </p:cNvSpPr>
              <p:nvPr/>
            </p:nvSpPr>
            <p:spPr bwMode="auto">
              <a:xfrm>
                <a:off x="1961" y="1472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300" dirty="0">
                    <a:solidFill>
                      <a:srgbClr val="00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  <p:sp>
            <p:nvSpPr>
              <p:cNvPr id="125" name="Rectangle 22"/>
              <p:cNvSpPr>
                <a:spLocks noChangeArrowheads="1"/>
              </p:cNvSpPr>
              <p:nvPr/>
            </p:nvSpPr>
            <p:spPr bwMode="auto">
              <a:xfrm>
                <a:off x="1776" y="1472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3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26" name="Rectangle 23"/>
              <p:cNvSpPr>
                <a:spLocks noChangeArrowheads="1"/>
              </p:cNvSpPr>
              <p:nvPr/>
            </p:nvSpPr>
            <p:spPr bwMode="auto">
              <a:xfrm>
                <a:off x="720" y="1472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2700">
                    <a:solidFill>
                      <a:srgbClr val="000000"/>
                    </a:solidFill>
                    <a:latin typeface="Symbol" pitchFamily="18" charset="2"/>
                  </a:rPr>
                  <a:t>m</a:t>
                </a:r>
              </a:p>
            </p:txBody>
          </p:sp>
          <p:sp>
            <p:nvSpPr>
              <p:cNvPr id="127" name="Rectangle 24"/>
              <p:cNvSpPr>
                <a:spLocks noChangeArrowheads="1"/>
              </p:cNvSpPr>
              <p:nvPr/>
            </p:nvSpPr>
            <p:spPr bwMode="auto">
              <a:xfrm>
                <a:off x="3315" y="96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000" dirty="0">
                    <a:solidFill>
                      <a:srgbClr val="000000"/>
                    </a:solidFill>
                    <a:latin typeface="Comic Sans MS" pitchFamily="66" charset="0"/>
                  </a:rPr>
                  <a:t>T</a:t>
                </a:r>
              </a:p>
            </p:txBody>
          </p:sp>
          <p:sp>
            <p:nvSpPr>
              <p:cNvPr id="128" name="Rectangle 25"/>
              <p:cNvSpPr>
                <a:spLocks noChangeArrowheads="1"/>
              </p:cNvSpPr>
              <p:nvPr/>
            </p:nvSpPr>
            <p:spPr bwMode="auto">
              <a:xfrm>
                <a:off x="1957" y="96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r>
                  <a:rPr lang="en-US" sz="3000" dirty="0">
                    <a:solidFill>
                      <a:srgbClr val="000000"/>
                    </a:solidFill>
                    <a:latin typeface="Comic Sans MS" pitchFamily="66" charset="0"/>
                  </a:rPr>
                  <a:t>P</a:t>
                </a:r>
              </a:p>
            </p:txBody>
          </p:sp>
          <p:sp>
            <p:nvSpPr>
              <p:cNvPr id="129" name="Rectangle 26"/>
              <p:cNvSpPr>
                <a:spLocks noChangeArrowheads="1"/>
              </p:cNvSpPr>
              <p:nvPr/>
            </p:nvSpPr>
            <p:spPr bwMode="auto">
              <a:xfrm>
                <a:off x="1776" y="960"/>
                <a:ext cx="960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</a:pPr>
                <a:endParaRPr lang="en-US" sz="3000" dirty="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720" y="960"/>
                <a:ext cx="1056" cy="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>
                  <a:spcBef>
                    <a:spcPct val="20000"/>
                  </a:spcBef>
                </a:pPr>
                <a:endParaRPr lang="en-US" sz="2100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131" name="Line 28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39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2" name="Line 29"/>
              <p:cNvSpPr>
                <a:spLocks noChangeShapeType="1"/>
              </p:cNvSpPr>
              <p:nvPr/>
            </p:nvSpPr>
            <p:spPr bwMode="auto">
              <a:xfrm>
                <a:off x="729" y="1472"/>
                <a:ext cx="3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3" name="Line 30"/>
              <p:cNvSpPr>
                <a:spLocks noChangeShapeType="1"/>
              </p:cNvSpPr>
              <p:nvPr/>
            </p:nvSpPr>
            <p:spPr bwMode="auto">
              <a:xfrm>
                <a:off x="720" y="1984"/>
                <a:ext cx="3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4" name="Line 31"/>
              <p:cNvSpPr>
                <a:spLocks noChangeShapeType="1"/>
              </p:cNvSpPr>
              <p:nvPr/>
            </p:nvSpPr>
            <p:spPr bwMode="auto">
              <a:xfrm>
                <a:off x="720" y="2496"/>
                <a:ext cx="3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5" name="Line 32"/>
              <p:cNvSpPr>
                <a:spLocks noChangeShapeType="1"/>
              </p:cNvSpPr>
              <p:nvPr/>
            </p:nvSpPr>
            <p:spPr bwMode="auto">
              <a:xfrm>
                <a:off x="720" y="3008"/>
                <a:ext cx="3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6" name="Line 33"/>
              <p:cNvSpPr>
                <a:spLocks noChangeShapeType="1"/>
              </p:cNvSpPr>
              <p:nvPr/>
            </p:nvSpPr>
            <p:spPr bwMode="auto">
              <a:xfrm>
                <a:off x="720" y="4032"/>
                <a:ext cx="3936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7" name="Line 34"/>
              <p:cNvSpPr>
                <a:spLocks noChangeShapeType="1"/>
              </p:cNvSpPr>
              <p:nvPr/>
            </p:nvSpPr>
            <p:spPr bwMode="auto">
              <a:xfrm>
                <a:off x="720" y="960"/>
                <a:ext cx="0" cy="30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38" name="Line 35"/>
              <p:cNvSpPr>
                <a:spLocks noChangeShapeType="1"/>
              </p:cNvSpPr>
              <p:nvPr/>
            </p:nvSpPr>
            <p:spPr bwMode="auto">
              <a:xfrm>
                <a:off x="1776" y="960"/>
                <a:ext cx="0" cy="30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0" name="Line 37"/>
              <p:cNvSpPr>
                <a:spLocks noChangeShapeType="1"/>
              </p:cNvSpPr>
              <p:nvPr/>
            </p:nvSpPr>
            <p:spPr bwMode="auto">
              <a:xfrm>
                <a:off x="3076" y="960"/>
                <a:ext cx="0" cy="30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1" name="Line 38"/>
              <p:cNvSpPr>
                <a:spLocks noChangeShapeType="1"/>
              </p:cNvSpPr>
              <p:nvPr/>
            </p:nvSpPr>
            <p:spPr bwMode="auto">
              <a:xfrm>
                <a:off x="4656" y="960"/>
                <a:ext cx="0" cy="30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2" name="Line 39"/>
              <p:cNvSpPr>
                <a:spLocks noChangeShapeType="1"/>
              </p:cNvSpPr>
              <p:nvPr/>
            </p:nvSpPr>
            <p:spPr bwMode="auto">
              <a:xfrm>
                <a:off x="720" y="3520"/>
                <a:ext cx="3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102" name="Line 40"/>
            <p:cNvSpPr>
              <a:spLocks noChangeShapeType="1"/>
            </p:cNvSpPr>
            <p:nvPr/>
          </p:nvSpPr>
          <p:spPr bwMode="auto">
            <a:xfrm>
              <a:off x="3266" y="2574"/>
              <a:ext cx="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3" name="Line 41"/>
            <p:cNvSpPr>
              <a:spLocks noChangeShapeType="1"/>
            </p:cNvSpPr>
            <p:nvPr/>
          </p:nvSpPr>
          <p:spPr bwMode="auto">
            <a:xfrm>
              <a:off x="3266" y="3201"/>
              <a:ext cx="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4" name="Line 42"/>
            <p:cNvSpPr>
              <a:spLocks noChangeShapeType="1"/>
            </p:cNvSpPr>
            <p:nvPr/>
          </p:nvSpPr>
          <p:spPr bwMode="auto">
            <a:xfrm>
              <a:off x="3266" y="3936"/>
              <a:ext cx="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5" name="Line 43"/>
            <p:cNvSpPr>
              <a:spLocks noChangeShapeType="1"/>
            </p:cNvSpPr>
            <p:nvPr/>
          </p:nvSpPr>
          <p:spPr bwMode="auto">
            <a:xfrm>
              <a:off x="3266" y="3564"/>
              <a:ext cx="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06" name="Line 44"/>
            <p:cNvSpPr>
              <a:spLocks noChangeShapeType="1"/>
            </p:cNvSpPr>
            <p:nvPr/>
          </p:nvSpPr>
          <p:spPr bwMode="auto">
            <a:xfrm>
              <a:off x="3266" y="2880"/>
              <a:ext cx="16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54" name="Title 1"/>
          <p:cNvSpPr txBox="1">
            <a:spLocks/>
          </p:cNvSpPr>
          <p:nvPr/>
        </p:nvSpPr>
        <p:spPr>
          <a:xfrm>
            <a:off x="794086" y="107554"/>
            <a:ext cx="7807471" cy="108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view of T-Violation</a:t>
            </a:r>
            <a:endParaRPr 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5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20657</TotalTime>
  <Words>2453</Words>
  <Application>Microsoft Office PowerPoint</Application>
  <PresentationFormat>On-screen Show (4:3)</PresentationFormat>
  <Paragraphs>648</Paragraphs>
  <Slides>58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Arial</vt:lpstr>
      <vt:lpstr>Batang</vt:lpstr>
      <vt:lpstr>Book Antiqua</vt:lpstr>
      <vt:lpstr>Calibri</vt:lpstr>
      <vt:lpstr>Cambria Math</vt:lpstr>
      <vt:lpstr>Comic Sans MS</vt:lpstr>
      <vt:lpstr>Helvetica</vt:lpstr>
      <vt:lpstr>Lucida Grande</vt:lpstr>
      <vt:lpstr>MT Extra</vt:lpstr>
      <vt:lpstr>Symbol</vt:lpstr>
      <vt:lpstr>Times</vt:lpstr>
      <vt:lpstr>Times New Roman</vt:lpstr>
      <vt:lpstr>Wingdings</vt:lpstr>
      <vt:lpstr>Wingdings 3</vt:lpstr>
      <vt:lpstr>1_Office Theme</vt:lpstr>
      <vt:lpstr>Equation</vt:lpstr>
      <vt:lpstr>Precision Tests of Discrete Symmetries with Trapped Neutrons</vt:lpstr>
      <vt:lpstr>PowerPoint Presentation</vt:lpstr>
      <vt:lpstr>Discrete Transformations &amp; Symmetries</vt:lpstr>
      <vt:lpstr>Example 1: Parity Violation in the Electroweak Interaction</vt:lpstr>
      <vt:lpstr>Experimental Confirmation of Parity Violation </vt:lpstr>
      <vt:lpstr>PowerPoint Presentation</vt:lpstr>
      <vt:lpstr>PowerPoint Presentation</vt:lpstr>
      <vt:lpstr>PowerPoint Presentation</vt:lpstr>
      <vt:lpstr>PowerPoint Presentation</vt:lpstr>
      <vt:lpstr>What about HUGE Molecular EDMs!</vt:lpstr>
      <vt:lpstr>Why is CP Violation Interesting?</vt:lpstr>
      <vt:lpstr>Baryogenesis</vt:lpstr>
      <vt:lpstr>Electroweak Baryogenesis</vt:lpstr>
      <vt:lpstr>Neutron EDM &amp; New Physics</vt:lpstr>
      <vt:lpstr>How to Use UCN to Search for New Physics </vt:lpstr>
      <vt:lpstr>Ultra-Cold Neutrons (UCN)  (Fermi/Zeldovich)</vt:lpstr>
      <vt:lpstr>PowerPoint Presentation</vt:lpstr>
      <vt:lpstr>PowerPoint Presentation</vt:lpstr>
      <vt:lpstr>PowerPoint Presentation</vt:lpstr>
      <vt:lpstr>Effective Potential Step</vt:lpstr>
      <vt:lpstr>UCN Properties</vt:lpstr>
      <vt:lpstr>How to Produce Free Neutrons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UCNA experiment First to study neutron decay properties with UCN</vt:lpstr>
      <vt:lpstr>PowerPoint Presentation</vt:lpstr>
      <vt:lpstr>New UCNt Experiment</vt:lpstr>
      <vt:lpstr>PowerPoint Presentation</vt:lpstr>
      <vt:lpstr>Neutron Lifetime “Puzzle”</vt:lpstr>
      <vt:lpstr>PowerPoint Presentation</vt:lpstr>
      <vt:lpstr>How do you Search for New Physics Quickly? </vt:lpstr>
      <vt:lpstr>PowerPoint Presentation</vt:lpstr>
      <vt:lpstr>PowerPoint Presentation</vt:lpstr>
      <vt:lpstr>Determine Upper Limits and Write Paper (2 weeks) </vt:lpstr>
      <vt:lpstr>Submit Paper (1 day)  Get it Published (6 weeks) </vt:lpstr>
      <vt:lpstr>Searches for a Neutron EDM</vt:lpstr>
      <vt:lpstr>PowerPoint Presentation</vt:lpstr>
      <vt:lpstr>PowerPoint Presentation</vt:lpstr>
      <vt:lpstr>Best Neutron EDM Limit:  ILL-Grenoble neutron EDM Experiment</vt:lpstr>
      <vt:lpstr>New Searches for Neutron EDM</vt:lpstr>
      <vt:lpstr>Neutron Sources &amp; EDM Searches</vt:lpstr>
      <vt:lpstr>nEDM Experiment at  Oak Ridge Spallation  Neutron Source - SNS</vt:lpstr>
      <vt:lpstr>PowerPoint Presentation</vt:lpstr>
      <vt:lpstr>Main Experimental Components</vt:lpstr>
      <vt:lpstr>PowerPoint Presentation</vt:lpstr>
      <vt:lpstr>nEDM at Caltech</vt:lpstr>
      <vt:lpstr>Two Independent Measurements of Neutron Frequency</vt:lpstr>
      <vt:lpstr>1st = Direct measurement of beat frequency e.g. via spin-dependent neutron capture on polarized 3He capture count rate (measured by LHe scintillation) oscillates at n-3He beat frequency </vt:lpstr>
      <vt:lpstr>2nd = “Dressed” Spins</vt:lpstr>
      <vt:lpstr>Critically Dressed Spins</vt:lpstr>
      <vt:lpstr>PowerPoint Presentation</vt:lpstr>
      <vt:lpstr>Caltech EDM lab  (Synchrotron lab next to Lauritsen bldg)</vt:lpstr>
      <vt:lpstr>Status of nEDM@SNS</vt:lpstr>
      <vt:lpstr>How Low Can We Go?</vt:lpstr>
      <vt:lpstr>Extra Slides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Symmetry Violation with Free Neutrons</dc:title>
  <dc:creator>Filippone, Bradley W.</dc:creator>
  <cp:lastModifiedBy>Filippone, Bradley W.</cp:lastModifiedBy>
  <cp:revision>137</cp:revision>
  <dcterms:created xsi:type="dcterms:W3CDTF">2018-09-17T21:04:52Z</dcterms:created>
  <dcterms:modified xsi:type="dcterms:W3CDTF">2019-02-15T18:42:02Z</dcterms:modified>
</cp:coreProperties>
</file>